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9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16417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orma"/>
          <p:cNvSpPr/>
          <p:nvPr/>
        </p:nvSpPr>
        <p:spPr>
          <a:xfrm>
            <a:off x="-1588" y="-1588"/>
            <a:ext cx="9145588" cy="6859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8274" y="0"/>
                </a:lnTo>
                <a:lnTo>
                  <a:pt x="21600" y="3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96A1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riangolo"/>
          <p:cNvSpPr/>
          <p:nvPr/>
        </p:nvSpPr>
        <p:spPr>
          <a:xfrm>
            <a:off x="0" y="2647950"/>
            <a:ext cx="3571875" cy="421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13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1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2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3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5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riangolo"/>
          <p:cNvSpPr/>
          <p:nvPr/>
        </p:nvSpPr>
        <p:spPr>
          <a:xfrm>
            <a:off x="0" y="2647950"/>
            <a:ext cx="3571875" cy="421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96A1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64" name="Triangolo"/>
          <p:cNvSpPr/>
          <p:nvPr/>
        </p:nvSpPr>
        <p:spPr>
          <a:xfrm rot="5400000">
            <a:off x="433387" y="-433388"/>
            <a:ext cx="6858001" cy="772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65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6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434342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43434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riangolo"/>
          <p:cNvSpPr/>
          <p:nvPr/>
        </p:nvSpPr>
        <p:spPr>
          <a:xfrm>
            <a:off x="0" y="2647950"/>
            <a:ext cx="3571875" cy="421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96A1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75" name="Triangolo"/>
          <p:cNvSpPr/>
          <p:nvPr/>
        </p:nvSpPr>
        <p:spPr>
          <a:xfrm>
            <a:off x="0" y="5048250"/>
            <a:ext cx="3571875" cy="1809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2326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7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8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9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orma"/>
          <p:cNvSpPr/>
          <p:nvPr/>
        </p:nvSpPr>
        <p:spPr>
          <a:xfrm>
            <a:off x="0" y="4324350"/>
            <a:ext cx="1306342" cy="77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extrusionOk="0">
                <a:moveTo>
                  <a:pt x="16665" y="21600"/>
                </a:moveTo>
                <a:cubicBezTo>
                  <a:pt x="16839" y="21600"/>
                  <a:pt x="16955" y="21470"/>
                  <a:pt x="17013" y="21340"/>
                </a:cubicBezTo>
                <a:cubicBezTo>
                  <a:pt x="17013" y="21210"/>
                  <a:pt x="17071" y="21210"/>
                  <a:pt x="17071" y="21210"/>
                </a:cubicBezTo>
                <a:cubicBezTo>
                  <a:pt x="21484" y="11320"/>
                  <a:pt x="21484" y="11320"/>
                  <a:pt x="21484" y="11320"/>
                </a:cubicBezTo>
                <a:cubicBezTo>
                  <a:pt x="21600" y="11060"/>
                  <a:pt x="21600" y="10540"/>
                  <a:pt x="21484" y="10149"/>
                </a:cubicBezTo>
                <a:cubicBezTo>
                  <a:pt x="17071" y="390"/>
                  <a:pt x="17071" y="390"/>
                  <a:pt x="17071" y="390"/>
                </a:cubicBezTo>
                <a:cubicBezTo>
                  <a:pt x="17071" y="260"/>
                  <a:pt x="17013" y="260"/>
                  <a:pt x="17013" y="260"/>
                </a:cubicBezTo>
                <a:cubicBezTo>
                  <a:pt x="16955" y="130"/>
                  <a:pt x="16839" y="0"/>
                  <a:pt x="1666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lnTo>
                  <a:pt x="16665" y="21600"/>
                </a:ln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0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4551679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1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orma"/>
          <p:cNvSpPr/>
          <p:nvPr/>
        </p:nvSpPr>
        <p:spPr>
          <a:xfrm flipV="1">
            <a:off x="-3176" y="31781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2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326739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3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4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4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5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9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orma"/>
          <p:cNvSpPr/>
          <p:nvPr/>
        </p:nvSpPr>
        <p:spPr>
          <a:xfrm flipV="1">
            <a:off x="-3176" y="491172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29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5005704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"/>
          <p:cNvSpPr/>
          <p:nvPr/>
        </p:nvSpPr>
        <p:spPr>
          <a:xfrm>
            <a:off x="-3175" y="5051425"/>
            <a:ext cx="3575050" cy="1806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" y="21600"/>
                </a:moveTo>
                <a:lnTo>
                  <a:pt x="0" y="0"/>
                </a:lnTo>
                <a:lnTo>
                  <a:pt x="12361" y="0"/>
                </a:lnTo>
                <a:lnTo>
                  <a:pt x="21600" y="21600"/>
                </a:lnTo>
                <a:lnTo>
                  <a:pt x="14" y="21600"/>
                </a:lnTo>
                <a:close/>
              </a:path>
            </a:pathLst>
          </a:custGeom>
          <a:solidFill>
            <a:srgbClr val="F96A1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" name="Forma"/>
          <p:cNvSpPr/>
          <p:nvPr/>
        </p:nvSpPr>
        <p:spPr>
          <a:xfrm>
            <a:off x="-1588" y="5051425"/>
            <a:ext cx="9145588" cy="1806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20" y="0"/>
                </a:lnTo>
                <a:lnTo>
                  <a:pt x="21600" y="11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2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orma"/>
          <p:cNvSpPr/>
          <p:nvPr/>
        </p:nvSpPr>
        <p:spPr>
          <a:xfrm flipV="1">
            <a:off x="-3176" y="31781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9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0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326739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rma"/>
          <p:cNvSpPr/>
          <p:nvPr/>
        </p:nvSpPr>
        <p:spPr>
          <a:xfrm flipV="1">
            <a:off x="-3176" y="31781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9" name="“"/>
          <p:cNvSpPr txBox="1"/>
          <p:nvPr/>
        </p:nvSpPr>
        <p:spPr>
          <a:xfrm>
            <a:off x="1895157" y="431323"/>
            <a:ext cx="36576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6000">
                <a:solidFill>
                  <a:srgbClr val="35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“</a:t>
            </a:r>
          </a:p>
        </p:txBody>
      </p:sp>
      <p:sp>
        <p:nvSpPr>
          <p:cNvPr id="310" name="”"/>
          <p:cNvSpPr txBox="1"/>
          <p:nvPr/>
        </p:nvSpPr>
        <p:spPr>
          <a:xfrm>
            <a:off x="8381682" y="2687955"/>
            <a:ext cx="36576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6000">
                <a:solidFill>
                  <a:srgbClr val="35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”</a:t>
            </a:r>
          </a:p>
        </p:txBody>
      </p:sp>
      <p:sp>
        <p:nvSpPr>
          <p:cNvPr id="311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1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326739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orma"/>
          <p:cNvSpPr/>
          <p:nvPr/>
        </p:nvSpPr>
        <p:spPr>
          <a:xfrm flipV="1">
            <a:off x="-3176" y="491172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1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2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5005704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orma"/>
          <p:cNvSpPr/>
          <p:nvPr/>
        </p:nvSpPr>
        <p:spPr>
          <a:xfrm flipV="1">
            <a:off x="-3176" y="491172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1" name="“"/>
          <p:cNvSpPr txBox="1"/>
          <p:nvPr/>
        </p:nvSpPr>
        <p:spPr>
          <a:xfrm>
            <a:off x="1895157" y="431323"/>
            <a:ext cx="36576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6000">
                <a:solidFill>
                  <a:srgbClr val="35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“</a:t>
            </a:r>
          </a:p>
        </p:txBody>
      </p:sp>
      <p:sp>
        <p:nvSpPr>
          <p:cNvPr id="332" name="”"/>
          <p:cNvSpPr txBox="1"/>
          <p:nvPr/>
        </p:nvSpPr>
        <p:spPr>
          <a:xfrm>
            <a:off x="8381682" y="2687955"/>
            <a:ext cx="365761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6000">
                <a:solidFill>
                  <a:srgbClr val="35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”</a:t>
            </a:r>
          </a:p>
        </p:txBody>
      </p:sp>
      <p:sp>
        <p:nvSpPr>
          <p:cNvPr id="333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3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5005704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orma"/>
          <p:cNvSpPr/>
          <p:nvPr/>
        </p:nvSpPr>
        <p:spPr>
          <a:xfrm flipV="1">
            <a:off x="-3176" y="491172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3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4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5005704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3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5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orma"/>
          <p:cNvSpPr/>
          <p:nvPr/>
        </p:nvSpPr>
        <p:spPr>
          <a:xfrm flipV="1">
            <a:off x="-3176" y="714375"/>
            <a:ext cx="1197532" cy="5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472" y="10154"/>
                </a:moveTo>
                <a:lnTo>
                  <a:pt x="18377" y="406"/>
                </a:lnTo>
                <a:cubicBezTo>
                  <a:pt x="18356" y="337"/>
                  <a:pt x="18331" y="272"/>
                  <a:pt x="18310" y="203"/>
                </a:cubicBezTo>
                <a:cubicBezTo>
                  <a:pt x="18247" y="0"/>
                  <a:pt x="18182" y="0"/>
                  <a:pt x="18117" y="0"/>
                </a:cubicBezTo>
                <a:lnTo>
                  <a:pt x="16891" y="0"/>
                </a:lnTo>
                <a:lnTo>
                  <a:pt x="0" y="151"/>
                </a:lnTo>
                <a:cubicBezTo>
                  <a:pt x="19" y="7301"/>
                  <a:pt x="39" y="14450"/>
                  <a:pt x="58" y="21600"/>
                </a:cubicBezTo>
                <a:lnTo>
                  <a:pt x="16891" y="21527"/>
                </a:lnTo>
                <a:lnTo>
                  <a:pt x="18117" y="21527"/>
                </a:lnTo>
                <a:cubicBezTo>
                  <a:pt x="18182" y="21527"/>
                  <a:pt x="18247" y="21324"/>
                  <a:pt x="18310" y="21324"/>
                </a:cubicBezTo>
                <a:cubicBezTo>
                  <a:pt x="18310" y="21120"/>
                  <a:pt x="18377" y="21120"/>
                  <a:pt x="18377" y="21120"/>
                </a:cubicBezTo>
                <a:lnTo>
                  <a:pt x="21472" y="11372"/>
                </a:lnTo>
                <a:cubicBezTo>
                  <a:pt x="21600" y="10966"/>
                  <a:pt x="21600" y="10560"/>
                  <a:pt x="21472" y="10154"/>
                </a:cubicBezTo>
                <a:close/>
              </a:path>
            </a:pathLst>
          </a:custGeom>
          <a:solidFill>
            <a:srgbClr val="35353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36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EBF6F7"/>
            </a:gs>
            <a:gs pos="13000">
              <a:srgbClr val="E0F1F2"/>
            </a:gs>
            <a:gs pos="25999">
              <a:srgbClr val="E0F1F2"/>
            </a:gs>
            <a:gs pos="68275">
              <a:srgbClr val="50B8DC"/>
            </a:gs>
            <a:gs pos="100000">
              <a:srgbClr val="FCFD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5225"/>
            <a:ext cx="245404" cy="226986"/>
          </a:xfrm>
          <a:prstGeom prst="rect">
            <a:avLst/>
          </a:prstGeom>
        </p:spPr>
        <p:txBody>
          <a:bodyPr anchor="t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gradFill flip="none" rotWithShape="1">
          <a:gsLst>
            <a:gs pos="0">
              <a:srgbClr val="EBF6F7"/>
            </a:gs>
            <a:gs pos="13000">
              <a:srgbClr val="E0F1F2"/>
            </a:gs>
            <a:gs pos="25999">
              <a:srgbClr val="E0F1F2"/>
            </a:gs>
            <a:gs pos="68275">
              <a:srgbClr val="50B8DC"/>
            </a:gs>
            <a:gs pos="100000">
              <a:srgbClr val="FCFDFE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41397" y="6245225"/>
            <a:ext cx="245404" cy="226986"/>
          </a:xfrm>
          <a:prstGeom prst="rect">
            <a:avLst/>
          </a:prstGeom>
        </p:spPr>
        <p:txBody>
          <a:bodyPr anchor="t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C2C2C2"/>
            </a:gs>
            <a:gs pos="13000">
              <a:srgbClr val="A4A4A4"/>
            </a:gs>
            <a:gs pos="25999">
              <a:srgbClr val="A4A4A4"/>
            </a:gs>
            <a:gs pos="68275">
              <a:srgbClr val="50B8DC"/>
            </a:gs>
            <a:gs pos="100000">
              <a:srgbClr val="F5F5F5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Raggruppa"/>
          <p:cNvGrpSpPr/>
          <p:nvPr/>
        </p:nvGrpSpPr>
        <p:grpSpPr>
          <a:xfrm>
            <a:off x="0" y="228600"/>
            <a:ext cx="2138363" cy="6638926"/>
            <a:chOff x="0" y="0"/>
            <a:chExt cx="2138362" cy="6638925"/>
          </a:xfrm>
        </p:grpSpPr>
        <p:sp>
          <p:nvSpPr>
            <p:cNvPr id="50" name="Forma"/>
            <p:cNvSpPr/>
            <p:nvPr/>
          </p:nvSpPr>
          <p:spPr>
            <a:xfrm>
              <a:off x="-1" y="2346324"/>
              <a:ext cx="76201" cy="62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636" y="18582"/>
                    <a:pt x="18655" y="15724"/>
                    <a:pt x="16691" y="12706"/>
                  </a:cubicBezTo>
                  <a:cubicBezTo>
                    <a:pt x="10800" y="8576"/>
                    <a:pt x="5891" y="4288"/>
                    <a:pt x="0" y="0"/>
                  </a:cubicBezTo>
                  <a:cubicBezTo>
                    <a:pt x="0" y="5559"/>
                    <a:pt x="0" y="5559"/>
                    <a:pt x="0" y="5559"/>
                  </a:cubicBezTo>
                  <a:cubicBezTo>
                    <a:pt x="5891" y="10165"/>
                    <a:pt x="12764" y="14929"/>
                    <a:pt x="19636" y="19694"/>
                  </a:cubicBezTo>
                  <a:cubicBezTo>
                    <a:pt x="19636" y="20329"/>
                    <a:pt x="20618" y="20965"/>
                    <a:pt x="21600" y="2160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Forma"/>
            <p:cNvSpPr/>
            <p:nvPr/>
          </p:nvSpPr>
          <p:spPr>
            <a:xfrm>
              <a:off x="96837" y="2927350"/>
              <a:ext cx="484188" cy="23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69" y="15000"/>
                  </a:moveTo>
                  <a:cubicBezTo>
                    <a:pt x="15891" y="17229"/>
                    <a:pt x="18514" y="19414"/>
                    <a:pt x="21446" y="21600"/>
                  </a:cubicBezTo>
                  <a:cubicBezTo>
                    <a:pt x="21446" y="21214"/>
                    <a:pt x="21446" y="20871"/>
                    <a:pt x="21600" y="20486"/>
                  </a:cubicBezTo>
                  <a:cubicBezTo>
                    <a:pt x="19131" y="18643"/>
                    <a:pt x="16817" y="16757"/>
                    <a:pt x="14657" y="14871"/>
                  </a:cubicBezTo>
                  <a:cubicBezTo>
                    <a:pt x="8949" y="9986"/>
                    <a:pt x="4166" y="5014"/>
                    <a:pt x="0" y="0"/>
                  </a:cubicBezTo>
                  <a:cubicBezTo>
                    <a:pt x="309" y="857"/>
                    <a:pt x="617" y="1757"/>
                    <a:pt x="926" y="2614"/>
                  </a:cubicBezTo>
                  <a:cubicBezTo>
                    <a:pt x="4629" y="6771"/>
                    <a:pt x="8640" y="10929"/>
                    <a:pt x="13269" y="1500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Forma"/>
            <p:cNvSpPr/>
            <p:nvPr/>
          </p:nvSpPr>
          <p:spPr>
            <a:xfrm>
              <a:off x="604838" y="5218112"/>
              <a:ext cx="457201" cy="142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9" y="1543"/>
                  </a:moveTo>
                  <a:cubicBezTo>
                    <a:pt x="818" y="1052"/>
                    <a:pt x="327" y="561"/>
                    <a:pt x="0" y="0"/>
                  </a:cubicBezTo>
                  <a:cubicBezTo>
                    <a:pt x="0" y="701"/>
                    <a:pt x="0" y="1332"/>
                    <a:pt x="0" y="2034"/>
                  </a:cubicBezTo>
                  <a:cubicBezTo>
                    <a:pt x="3436" y="5961"/>
                    <a:pt x="7200" y="9818"/>
                    <a:pt x="11127" y="13605"/>
                  </a:cubicBezTo>
                  <a:cubicBezTo>
                    <a:pt x="13909" y="16270"/>
                    <a:pt x="17018" y="18935"/>
                    <a:pt x="20127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491" y="18865"/>
                    <a:pt x="15382" y="16130"/>
                    <a:pt x="12600" y="13325"/>
                  </a:cubicBezTo>
                  <a:cubicBezTo>
                    <a:pt x="8509" y="9468"/>
                    <a:pt x="4745" y="5540"/>
                    <a:pt x="1309" y="1543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Forma"/>
            <p:cNvSpPr/>
            <p:nvPr/>
          </p:nvSpPr>
          <p:spPr>
            <a:xfrm>
              <a:off x="719137" y="6275388"/>
              <a:ext cx="128588" cy="36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46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4011" y="14491"/>
                    <a:pt x="7005" y="7382"/>
                    <a:pt x="0" y="0"/>
                  </a:cubicBezTo>
                  <a:cubicBezTo>
                    <a:pt x="4670" y="7382"/>
                    <a:pt x="9924" y="14491"/>
                    <a:pt x="16346" y="2160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" name="Forma"/>
            <p:cNvSpPr/>
            <p:nvPr/>
          </p:nvSpPr>
          <p:spPr>
            <a:xfrm>
              <a:off x="76199" y="2973388"/>
              <a:ext cx="615951" cy="332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58" y="19745"/>
                  </a:moveTo>
                  <a:cubicBezTo>
                    <a:pt x="17596" y="18489"/>
                    <a:pt x="15775" y="17232"/>
                    <a:pt x="14076" y="15976"/>
                  </a:cubicBezTo>
                  <a:cubicBezTo>
                    <a:pt x="10193" y="13074"/>
                    <a:pt x="7160" y="10082"/>
                    <a:pt x="4854" y="7060"/>
                  </a:cubicBezTo>
                  <a:cubicBezTo>
                    <a:pt x="3519" y="5235"/>
                    <a:pt x="2427" y="3381"/>
                    <a:pt x="1456" y="1526"/>
                  </a:cubicBezTo>
                  <a:cubicBezTo>
                    <a:pt x="971" y="1017"/>
                    <a:pt x="485" y="509"/>
                    <a:pt x="0" y="0"/>
                  </a:cubicBezTo>
                  <a:cubicBezTo>
                    <a:pt x="971" y="2363"/>
                    <a:pt x="2306" y="4757"/>
                    <a:pt x="4004" y="7090"/>
                  </a:cubicBezTo>
                  <a:cubicBezTo>
                    <a:pt x="6189" y="10142"/>
                    <a:pt x="9222" y="13134"/>
                    <a:pt x="12984" y="16065"/>
                  </a:cubicBezTo>
                  <a:cubicBezTo>
                    <a:pt x="14926" y="17531"/>
                    <a:pt x="17110" y="18967"/>
                    <a:pt x="19416" y="20373"/>
                  </a:cubicBezTo>
                  <a:cubicBezTo>
                    <a:pt x="20144" y="20792"/>
                    <a:pt x="20872" y="21181"/>
                    <a:pt x="21600" y="21600"/>
                  </a:cubicBezTo>
                  <a:cubicBezTo>
                    <a:pt x="21357" y="21450"/>
                    <a:pt x="21236" y="21331"/>
                    <a:pt x="21115" y="21181"/>
                  </a:cubicBezTo>
                  <a:cubicBezTo>
                    <a:pt x="20508" y="20702"/>
                    <a:pt x="20022" y="20224"/>
                    <a:pt x="19658" y="19745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Forma"/>
            <p:cNvSpPr/>
            <p:nvPr/>
          </p:nvSpPr>
          <p:spPr>
            <a:xfrm>
              <a:off x="20273" y="0"/>
              <a:ext cx="76565" cy="292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extrusionOk="0">
                  <a:moveTo>
                    <a:pt x="9565" y="19627"/>
                  </a:moveTo>
                  <a:cubicBezTo>
                    <a:pt x="10505" y="19763"/>
                    <a:pt x="10505" y="19899"/>
                    <a:pt x="10505" y="20035"/>
                  </a:cubicBezTo>
                  <a:cubicBezTo>
                    <a:pt x="13322" y="20511"/>
                    <a:pt x="17078" y="20988"/>
                    <a:pt x="19896" y="21498"/>
                  </a:cubicBezTo>
                  <a:cubicBezTo>
                    <a:pt x="19896" y="21532"/>
                    <a:pt x="19896" y="21566"/>
                    <a:pt x="20835" y="21600"/>
                  </a:cubicBezTo>
                  <a:cubicBezTo>
                    <a:pt x="18957" y="20920"/>
                    <a:pt x="17078" y="20273"/>
                    <a:pt x="15200" y="19593"/>
                  </a:cubicBezTo>
                  <a:cubicBezTo>
                    <a:pt x="7687" y="16123"/>
                    <a:pt x="3931" y="12654"/>
                    <a:pt x="3931" y="9150"/>
                  </a:cubicBezTo>
                  <a:cubicBezTo>
                    <a:pt x="4870" y="6089"/>
                    <a:pt x="7687" y="3061"/>
                    <a:pt x="13322" y="0"/>
                  </a:cubicBezTo>
                  <a:cubicBezTo>
                    <a:pt x="10505" y="0"/>
                    <a:pt x="10505" y="0"/>
                    <a:pt x="10505" y="0"/>
                  </a:cubicBezTo>
                  <a:cubicBezTo>
                    <a:pt x="3931" y="3027"/>
                    <a:pt x="1113" y="6089"/>
                    <a:pt x="174" y="9150"/>
                  </a:cubicBezTo>
                  <a:cubicBezTo>
                    <a:pt x="-765" y="12654"/>
                    <a:pt x="2052" y="16123"/>
                    <a:pt x="9565" y="19627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" name="Forma"/>
            <p:cNvSpPr/>
            <p:nvPr/>
          </p:nvSpPr>
          <p:spPr>
            <a:xfrm>
              <a:off x="58738" y="2716213"/>
              <a:ext cx="58738" cy="493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41" y="3836"/>
                    <a:pt x="3812" y="7469"/>
                    <a:pt x="6353" y="11305"/>
                  </a:cubicBezTo>
                  <a:cubicBezTo>
                    <a:pt x="11435" y="14736"/>
                    <a:pt x="16518" y="18168"/>
                    <a:pt x="21600" y="21600"/>
                  </a:cubicBezTo>
                  <a:cubicBezTo>
                    <a:pt x="19059" y="17563"/>
                    <a:pt x="16518" y="13323"/>
                    <a:pt x="13976" y="9286"/>
                  </a:cubicBezTo>
                  <a:cubicBezTo>
                    <a:pt x="12706" y="9084"/>
                    <a:pt x="12706" y="8882"/>
                    <a:pt x="12706" y="8680"/>
                  </a:cubicBezTo>
                  <a:cubicBezTo>
                    <a:pt x="8894" y="5652"/>
                    <a:pt x="3812" y="2826"/>
                    <a:pt x="0" y="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Forma"/>
            <p:cNvSpPr/>
            <p:nvPr/>
          </p:nvSpPr>
          <p:spPr>
            <a:xfrm>
              <a:off x="577849" y="5249862"/>
              <a:ext cx="141289" cy="102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016"/>
                    <a:pt x="1054" y="6032"/>
                    <a:pt x="2634" y="9049"/>
                  </a:cubicBezTo>
                  <a:cubicBezTo>
                    <a:pt x="4215" y="11384"/>
                    <a:pt x="6322" y="13816"/>
                    <a:pt x="8956" y="16151"/>
                  </a:cubicBezTo>
                  <a:cubicBezTo>
                    <a:pt x="10010" y="16735"/>
                    <a:pt x="11590" y="17319"/>
                    <a:pt x="12644" y="17903"/>
                  </a:cubicBezTo>
                  <a:cubicBezTo>
                    <a:pt x="15805" y="19168"/>
                    <a:pt x="18439" y="20335"/>
                    <a:pt x="21600" y="21600"/>
                  </a:cubicBezTo>
                  <a:cubicBezTo>
                    <a:pt x="21073" y="21308"/>
                    <a:pt x="20546" y="20919"/>
                    <a:pt x="20020" y="20627"/>
                  </a:cubicBezTo>
                  <a:cubicBezTo>
                    <a:pt x="13698" y="16735"/>
                    <a:pt x="9483" y="12843"/>
                    <a:pt x="6849" y="8951"/>
                  </a:cubicBezTo>
                  <a:cubicBezTo>
                    <a:pt x="5795" y="6616"/>
                    <a:pt x="4741" y="4378"/>
                    <a:pt x="4215" y="2141"/>
                  </a:cubicBezTo>
                  <a:cubicBezTo>
                    <a:pt x="4215" y="2043"/>
                    <a:pt x="3688" y="1946"/>
                    <a:pt x="3688" y="1751"/>
                  </a:cubicBezTo>
                  <a:cubicBezTo>
                    <a:pt x="2634" y="1168"/>
                    <a:pt x="1054" y="584"/>
                    <a:pt x="0" y="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Forma"/>
            <p:cNvSpPr/>
            <p:nvPr/>
          </p:nvSpPr>
          <p:spPr>
            <a:xfrm>
              <a:off x="581024" y="1169987"/>
              <a:ext cx="1557339" cy="40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6" y="21010"/>
                  </a:moveTo>
                  <a:cubicBezTo>
                    <a:pt x="480" y="18992"/>
                    <a:pt x="1248" y="17000"/>
                    <a:pt x="2400" y="15081"/>
                  </a:cubicBezTo>
                  <a:cubicBezTo>
                    <a:pt x="3600" y="13162"/>
                    <a:pt x="5232" y="11317"/>
                    <a:pt x="7152" y="9545"/>
                  </a:cubicBezTo>
                  <a:cubicBezTo>
                    <a:pt x="9072" y="7774"/>
                    <a:pt x="11280" y="6101"/>
                    <a:pt x="13680" y="4502"/>
                  </a:cubicBezTo>
                  <a:cubicBezTo>
                    <a:pt x="14880" y="3715"/>
                    <a:pt x="16176" y="2928"/>
                    <a:pt x="17472" y="2190"/>
                  </a:cubicBezTo>
                  <a:cubicBezTo>
                    <a:pt x="18144" y="1821"/>
                    <a:pt x="18816" y="1427"/>
                    <a:pt x="19488" y="1082"/>
                  </a:cubicBezTo>
                  <a:cubicBezTo>
                    <a:pt x="20208" y="713"/>
                    <a:pt x="20880" y="369"/>
                    <a:pt x="21600" y="25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0832" y="344"/>
                    <a:pt x="20160" y="689"/>
                    <a:pt x="19440" y="1058"/>
                  </a:cubicBezTo>
                  <a:cubicBezTo>
                    <a:pt x="18768" y="1402"/>
                    <a:pt x="18096" y="1771"/>
                    <a:pt x="17424" y="2165"/>
                  </a:cubicBezTo>
                  <a:cubicBezTo>
                    <a:pt x="16080" y="2903"/>
                    <a:pt x="14784" y="3666"/>
                    <a:pt x="13584" y="4453"/>
                  </a:cubicBezTo>
                  <a:cubicBezTo>
                    <a:pt x="11136" y="6052"/>
                    <a:pt x="8880" y="7725"/>
                    <a:pt x="6960" y="9496"/>
                  </a:cubicBezTo>
                  <a:cubicBezTo>
                    <a:pt x="4992" y="11243"/>
                    <a:pt x="3360" y="13113"/>
                    <a:pt x="2160" y="15031"/>
                  </a:cubicBezTo>
                  <a:cubicBezTo>
                    <a:pt x="912" y="16975"/>
                    <a:pt x="144" y="18968"/>
                    <a:pt x="0" y="21010"/>
                  </a:cubicBezTo>
                  <a:cubicBezTo>
                    <a:pt x="0" y="21059"/>
                    <a:pt x="0" y="21083"/>
                    <a:pt x="0" y="21133"/>
                  </a:cubicBezTo>
                  <a:cubicBezTo>
                    <a:pt x="96" y="21280"/>
                    <a:pt x="192" y="21452"/>
                    <a:pt x="336" y="21600"/>
                  </a:cubicBezTo>
                  <a:cubicBezTo>
                    <a:pt x="336" y="21403"/>
                    <a:pt x="336" y="21206"/>
                    <a:pt x="336" y="2101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Forma"/>
            <p:cNvSpPr/>
            <p:nvPr/>
          </p:nvSpPr>
          <p:spPr>
            <a:xfrm>
              <a:off x="692150" y="6300787"/>
              <a:ext cx="120651" cy="33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7101"/>
                    <a:pt x="9874" y="14499"/>
                    <a:pt x="1604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4194" y="14499"/>
                    <a:pt x="6789" y="7101"/>
                    <a:pt x="0" y="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Forma"/>
            <p:cNvSpPr/>
            <p:nvPr/>
          </p:nvSpPr>
          <p:spPr>
            <a:xfrm>
              <a:off x="577849" y="5130800"/>
              <a:ext cx="26990" cy="222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9800"/>
                  </a:moveTo>
                  <a:cubicBezTo>
                    <a:pt x="18900" y="20700"/>
                    <a:pt x="21600" y="21150"/>
                    <a:pt x="21600" y="21600"/>
                  </a:cubicBezTo>
                  <a:cubicBezTo>
                    <a:pt x="21600" y="17100"/>
                    <a:pt x="21600" y="13050"/>
                    <a:pt x="21600" y="8550"/>
                  </a:cubicBezTo>
                  <a:cubicBezTo>
                    <a:pt x="13500" y="5850"/>
                    <a:pt x="8100" y="2700"/>
                    <a:pt x="2700" y="0"/>
                  </a:cubicBezTo>
                  <a:cubicBezTo>
                    <a:pt x="0" y="4050"/>
                    <a:pt x="0" y="7650"/>
                    <a:pt x="0" y="11700"/>
                  </a:cubicBezTo>
                  <a:cubicBezTo>
                    <a:pt x="5400" y="14400"/>
                    <a:pt x="13500" y="17100"/>
                    <a:pt x="18900" y="1980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Forma"/>
            <p:cNvSpPr/>
            <p:nvPr/>
          </p:nvSpPr>
          <p:spPr>
            <a:xfrm>
              <a:off x="636587" y="6016625"/>
              <a:ext cx="179388" cy="62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8" y="2880"/>
                  </a:moveTo>
                  <a:cubicBezTo>
                    <a:pt x="2077" y="1920"/>
                    <a:pt x="831" y="960"/>
                    <a:pt x="0" y="0"/>
                  </a:cubicBezTo>
                  <a:cubicBezTo>
                    <a:pt x="1246" y="2560"/>
                    <a:pt x="2908" y="5120"/>
                    <a:pt x="4985" y="7680"/>
                  </a:cubicBezTo>
                  <a:cubicBezTo>
                    <a:pt x="5400" y="8480"/>
                    <a:pt x="5815" y="9120"/>
                    <a:pt x="6646" y="9920"/>
                  </a:cubicBezTo>
                  <a:cubicBezTo>
                    <a:pt x="11215" y="13760"/>
                    <a:pt x="16200" y="17760"/>
                    <a:pt x="2118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031" y="17440"/>
                    <a:pt x="13292" y="13280"/>
                    <a:pt x="9969" y="8960"/>
                  </a:cubicBezTo>
                  <a:cubicBezTo>
                    <a:pt x="7477" y="6880"/>
                    <a:pt x="5400" y="4960"/>
                    <a:pt x="2908" y="2880"/>
                  </a:cubicBezTo>
                  <a:close/>
                </a:path>
              </a:pathLst>
            </a:custGeom>
            <a:solidFill>
              <a:srgbClr val="2E5369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" name="Raggruppa"/>
          <p:cNvGrpSpPr/>
          <p:nvPr/>
        </p:nvGrpSpPr>
        <p:grpSpPr>
          <a:xfrm>
            <a:off x="20637" y="0"/>
            <a:ext cx="1768476" cy="6853238"/>
            <a:chOff x="0" y="0"/>
            <a:chExt cx="1768475" cy="6853237"/>
          </a:xfrm>
        </p:grpSpPr>
        <p:sp>
          <p:nvSpPr>
            <p:cNvPr id="63" name="Forma"/>
            <p:cNvSpPr/>
            <p:nvPr/>
          </p:nvSpPr>
          <p:spPr>
            <a:xfrm>
              <a:off x="-1" y="0"/>
              <a:ext cx="371476" cy="44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8" y="4930"/>
                  </a:moveTo>
                  <a:cubicBezTo>
                    <a:pt x="2307" y="6762"/>
                    <a:pt x="3565" y="8617"/>
                    <a:pt x="5452" y="10448"/>
                  </a:cubicBezTo>
                  <a:cubicBezTo>
                    <a:pt x="7130" y="12279"/>
                    <a:pt x="9227" y="14110"/>
                    <a:pt x="11953" y="15942"/>
                  </a:cubicBezTo>
                  <a:cubicBezTo>
                    <a:pt x="14470" y="17773"/>
                    <a:pt x="17616" y="19581"/>
                    <a:pt x="21181" y="21389"/>
                  </a:cubicBezTo>
                  <a:cubicBezTo>
                    <a:pt x="21390" y="21459"/>
                    <a:pt x="21600" y="21530"/>
                    <a:pt x="21600" y="21600"/>
                  </a:cubicBezTo>
                  <a:cubicBezTo>
                    <a:pt x="21390" y="21248"/>
                    <a:pt x="20971" y="20872"/>
                    <a:pt x="20761" y="20520"/>
                  </a:cubicBezTo>
                  <a:cubicBezTo>
                    <a:pt x="20761" y="20450"/>
                    <a:pt x="20761" y="20379"/>
                    <a:pt x="20761" y="20332"/>
                  </a:cubicBezTo>
                  <a:cubicBezTo>
                    <a:pt x="17825" y="18853"/>
                    <a:pt x="15309" y="17397"/>
                    <a:pt x="13212" y="15918"/>
                  </a:cubicBezTo>
                  <a:cubicBezTo>
                    <a:pt x="10485" y="14087"/>
                    <a:pt x="8179" y="12279"/>
                    <a:pt x="6291" y="10424"/>
                  </a:cubicBezTo>
                  <a:cubicBezTo>
                    <a:pt x="4404" y="8593"/>
                    <a:pt x="2936" y="6762"/>
                    <a:pt x="1887" y="4907"/>
                  </a:cubicBezTo>
                  <a:cubicBezTo>
                    <a:pt x="1468" y="3991"/>
                    <a:pt x="1049" y="3076"/>
                    <a:pt x="629" y="2160"/>
                  </a:cubicBezTo>
                  <a:cubicBezTo>
                    <a:pt x="419" y="1432"/>
                    <a:pt x="210" y="728"/>
                    <a:pt x="2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210" y="1432"/>
                    <a:pt x="210" y="2160"/>
                  </a:cubicBezTo>
                  <a:cubicBezTo>
                    <a:pt x="629" y="3076"/>
                    <a:pt x="839" y="3991"/>
                    <a:pt x="1468" y="493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Forma"/>
            <p:cNvSpPr/>
            <p:nvPr/>
          </p:nvSpPr>
          <p:spPr>
            <a:xfrm>
              <a:off x="392111" y="4316412"/>
              <a:ext cx="317501" cy="158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9" y="14989"/>
                  </a:moveTo>
                  <a:cubicBezTo>
                    <a:pt x="15709" y="17215"/>
                    <a:pt x="18409" y="19440"/>
                    <a:pt x="21600" y="21600"/>
                  </a:cubicBezTo>
                  <a:cubicBezTo>
                    <a:pt x="21600" y="21142"/>
                    <a:pt x="21600" y="20618"/>
                    <a:pt x="21600" y="20160"/>
                  </a:cubicBezTo>
                  <a:cubicBezTo>
                    <a:pt x="21600" y="20095"/>
                    <a:pt x="21600" y="19964"/>
                    <a:pt x="21600" y="19898"/>
                  </a:cubicBezTo>
                  <a:cubicBezTo>
                    <a:pt x="19391" y="18196"/>
                    <a:pt x="17182" y="16495"/>
                    <a:pt x="15218" y="14793"/>
                  </a:cubicBezTo>
                  <a:cubicBezTo>
                    <a:pt x="9327" y="9949"/>
                    <a:pt x="4173" y="4975"/>
                    <a:pt x="0" y="0"/>
                  </a:cubicBezTo>
                  <a:cubicBezTo>
                    <a:pt x="491" y="1375"/>
                    <a:pt x="982" y="2749"/>
                    <a:pt x="1718" y="4124"/>
                  </a:cubicBezTo>
                  <a:cubicBezTo>
                    <a:pt x="5155" y="7789"/>
                    <a:pt x="8836" y="11389"/>
                    <a:pt x="13009" y="14989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Forma"/>
            <p:cNvSpPr/>
            <p:nvPr/>
          </p:nvSpPr>
          <p:spPr>
            <a:xfrm>
              <a:off x="735011" y="5862637"/>
              <a:ext cx="323851" cy="99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" y="1565"/>
                  </a:moveTo>
                  <a:cubicBezTo>
                    <a:pt x="960" y="1043"/>
                    <a:pt x="480" y="522"/>
                    <a:pt x="0" y="0"/>
                  </a:cubicBezTo>
                  <a:cubicBezTo>
                    <a:pt x="0" y="939"/>
                    <a:pt x="0" y="1983"/>
                    <a:pt x="240" y="3026"/>
                  </a:cubicBezTo>
                  <a:cubicBezTo>
                    <a:pt x="3360" y="6470"/>
                    <a:pt x="6480" y="9913"/>
                    <a:pt x="10080" y="13252"/>
                  </a:cubicBezTo>
                  <a:cubicBezTo>
                    <a:pt x="12960" y="16070"/>
                    <a:pt x="16080" y="18887"/>
                    <a:pt x="192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240" y="18783"/>
                    <a:pt x="15120" y="15861"/>
                    <a:pt x="12000" y="12835"/>
                  </a:cubicBezTo>
                  <a:cubicBezTo>
                    <a:pt x="8160" y="9183"/>
                    <a:pt x="4800" y="5322"/>
                    <a:pt x="1440" y="1565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Forma"/>
            <p:cNvSpPr/>
            <p:nvPr/>
          </p:nvSpPr>
          <p:spPr>
            <a:xfrm>
              <a:off x="371474" y="4364037"/>
              <a:ext cx="414338" cy="2236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70" y="18917"/>
                  </a:moveTo>
                  <a:cubicBezTo>
                    <a:pt x="17468" y="17946"/>
                    <a:pt x="15965" y="16928"/>
                    <a:pt x="14650" y="15911"/>
                  </a:cubicBezTo>
                  <a:cubicBezTo>
                    <a:pt x="10706" y="12997"/>
                    <a:pt x="7701" y="9991"/>
                    <a:pt x="5447" y="6984"/>
                  </a:cubicBezTo>
                  <a:cubicBezTo>
                    <a:pt x="4132" y="5504"/>
                    <a:pt x="3193" y="3978"/>
                    <a:pt x="2442" y="2451"/>
                  </a:cubicBezTo>
                  <a:cubicBezTo>
                    <a:pt x="1690" y="1619"/>
                    <a:pt x="751" y="833"/>
                    <a:pt x="0" y="0"/>
                  </a:cubicBezTo>
                  <a:cubicBezTo>
                    <a:pt x="939" y="2359"/>
                    <a:pt x="2254" y="4718"/>
                    <a:pt x="3944" y="7030"/>
                  </a:cubicBezTo>
                  <a:cubicBezTo>
                    <a:pt x="6198" y="10083"/>
                    <a:pt x="9203" y="13090"/>
                    <a:pt x="12960" y="16050"/>
                  </a:cubicBezTo>
                  <a:cubicBezTo>
                    <a:pt x="14838" y="17484"/>
                    <a:pt x="16904" y="18964"/>
                    <a:pt x="19346" y="20397"/>
                  </a:cubicBezTo>
                  <a:cubicBezTo>
                    <a:pt x="20097" y="20767"/>
                    <a:pt x="20849" y="21184"/>
                    <a:pt x="21600" y="21600"/>
                  </a:cubicBezTo>
                  <a:cubicBezTo>
                    <a:pt x="21412" y="21461"/>
                    <a:pt x="21224" y="21322"/>
                    <a:pt x="21037" y="21184"/>
                  </a:cubicBezTo>
                  <a:cubicBezTo>
                    <a:pt x="20285" y="20444"/>
                    <a:pt x="19534" y="19657"/>
                    <a:pt x="18970" y="18917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Forma"/>
            <p:cNvSpPr/>
            <p:nvPr/>
          </p:nvSpPr>
          <p:spPr>
            <a:xfrm>
              <a:off x="332944" y="1289050"/>
              <a:ext cx="129018" cy="302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9750" y="21600"/>
                  </a:moveTo>
                  <a:cubicBezTo>
                    <a:pt x="8550" y="21191"/>
                    <a:pt x="7950" y="20781"/>
                    <a:pt x="7350" y="20372"/>
                  </a:cubicBezTo>
                  <a:cubicBezTo>
                    <a:pt x="4350" y="18085"/>
                    <a:pt x="2550" y="15833"/>
                    <a:pt x="2550" y="13581"/>
                  </a:cubicBezTo>
                  <a:cubicBezTo>
                    <a:pt x="2550" y="11295"/>
                    <a:pt x="4350" y="9043"/>
                    <a:pt x="7350" y="6756"/>
                  </a:cubicBezTo>
                  <a:cubicBezTo>
                    <a:pt x="8550" y="5630"/>
                    <a:pt x="10350" y="4504"/>
                    <a:pt x="12750" y="3378"/>
                  </a:cubicBezTo>
                  <a:cubicBezTo>
                    <a:pt x="15150" y="2252"/>
                    <a:pt x="17550" y="1126"/>
                    <a:pt x="21150" y="0"/>
                  </a:cubicBezTo>
                  <a:cubicBezTo>
                    <a:pt x="20550" y="0"/>
                    <a:pt x="20550" y="0"/>
                    <a:pt x="20550" y="0"/>
                  </a:cubicBezTo>
                  <a:cubicBezTo>
                    <a:pt x="16950" y="1126"/>
                    <a:pt x="13950" y="2252"/>
                    <a:pt x="11550" y="3378"/>
                  </a:cubicBezTo>
                  <a:cubicBezTo>
                    <a:pt x="9150" y="4504"/>
                    <a:pt x="7350" y="5630"/>
                    <a:pt x="5550" y="6756"/>
                  </a:cubicBezTo>
                  <a:cubicBezTo>
                    <a:pt x="1950" y="9009"/>
                    <a:pt x="150" y="11295"/>
                    <a:pt x="150" y="13581"/>
                  </a:cubicBezTo>
                  <a:cubicBezTo>
                    <a:pt x="-450" y="15731"/>
                    <a:pt x="750" y="17915"/>
                    <a:pt x="3750" y="20099"/>
                  </a:cubicBezTo>
                  <a:cubicBezTo>
                    <a:pt x="5550" y="20576"/>
                    <a:pt x="7350" y="21088"/>
                    <a:pt x="9150" y="21566"/>
                  </a:cubicBezTo>
                  <a:cubicBezTo>
                    <a:pt x="9150" y="21566"/>
                    <a:pt x="9750" y="21600"/>
                    <a:pt x="9750" y="2160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Forma"/>
            <p:cNvSpPr/>
            <p:nvPr/>
          </p:nvSpPr>
          <p:spPr>
            <a:xfrm>
              <a:off x="814387" y="6572249"/>
              <a:ext cx="100014" cy="28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1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86" y="14644"/>
                    <a:pt x="6943" y="7322"/>
                    <a:pt x="0" y="0"/>
                  </a:cubicBezTo>
                  <a:cubicBezTo>
                    <a:pt x="4629" y="7322"/>
                    <a:pt x="10029" y="14644"/>
                    <a:pt x="16971" y="2160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Forma"/>
            <p:cNvSpPr/>
            <p:nvPr/>
          </p:nvSpPr>
          <p:spPr>
            <a:xfrm>
              <a:off x="357187" y="4106862"/>
              <a:ext cx="61914" cy="51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10901"/>
                  </a:moveTo>
                  <a:cubicBezTo>
                    <a:pt x="10165" y="14535"/>
                    <a:pt x="16518" y="17966"/>
                    <a:pt x="21600" y="21600"/>
                  </a:cubicBezTo>
                  <a:cubicBezTo>
                    <a:pt x="17788" y="17361"/>
                    <a:pt x="15247" y="13121"/>
                    <a:pt x="12706" y="8882"/>
                  </a:cubicBezTo>
                  <a:cubicBezTo>
                    <a:pt x="12706" y="8882"/>
                    <a:pt x="11435" y="8680"/>
                    <a:pt x="11435" y="8680"/>
                  </a:cubicBezTo>
                  <a:cubicBezTo>
                    <a:pt x="7624" y="5854"/>
                    <a:pt x="3812" y="2826"/>
                    <a:pt x="0" y="0"/>
                  </a:cubicBezTo>
                  <a:cubicBezTo>
                    <a:pt x="0" y="404"/>
                    <a:pt x="0" y="1009"/>
                    <a:pt x="0" y="1615"/>
                  </a:cubicBezTo>
                  <a:cubicBezTo>
                    <a:pt x="1271" y="4643"/>
                    <a:pt x="3812" y="7873"/>
                    <a:pt x="5082" y="10901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Forma"/>
            <p:cNvSpPr/>
            <p:nvPr/>
          </p:nvSpPr>
          <p:spPr>
            <a:xfrm>
              <a:off x="709611" y="3146424"/>
              <a:ext cx="1058865" cy="271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8" y="21030"/>
                  </a:moveTo>
                  <a:cubicBezTo>
                    <a:pt x="661" y="19052"/>
                    <a:pt x="1396" y="17037"/>
                    <a:pt x="2571" y="15097"/>
                  </a:cubicBezTo>
                  <a:cubicBezTo>
                    <a:pt x="3747" y="13196"/>
                    <a:pt x="5363" y="11332"/>
                    <a:pt x="7273" y="9583"/>
                  </a:cubicBezTo>
                  <a:cubicBezTo>
                    <a:pt x="9110" y="7796"/>
                    <a:pt x="11314" y="6123"/>
                    <a:pt x="13739" y="4525"/>
                  </a:cubicBezTo>
                  <a:cubicBezTo>
                    <a:pt x="14914" y="3727"/>
                    <a:pt x="16163" y="2928"/>
                    <a:pt x="17486" y="2206"/>
                  </a:cubicBezTo>
                  <a:cubicBezTo>
                    <a:pt x="18147" y="1825"/>
                    <a:pt x="18808" y="1445"/>
                    <a:pt x="19469" y="1065"/>
                  </a:cubicBezTo>
                  <a:cubicBezTo>
                    <a:pt x="20131" y="723"/>
                    <a:pt x="20865" y="342"/>
                    <a:pt x="21600" y="0"/>
                  </a:cubicBezTo>
                  <a:cubicBezTo>
                    <a:pt x="21527" y="0"/>
                    <a:pt x="21527" y="0"/>
                    <a:pt x="21527" y="0"/>
                  </a:cubicBezTo>
                  <a:cubicBezTo>
                    <a:pt x="20792" y="342"/>
                    <a:pt x="20057" y="685"/>
                    <a:pt x="19396" y="1027"/>
                  </a:cubicBezTo>
                  <a:cubicBezTo>
                    <a:pt x="18735" y="1407"/>
                    <a:pt x="18073" y="1787"/>
                    <a:pt x="17412" y="2130"/>
                  </a:cubicBezTo>
                  <a:cubicBezTo>
                    <a:pt x="16016" y="2890"/>
                    <a:pt x="14767" y="3651"/>
                    <a:pt x="13592" y="4449"/>
                  </a:cubicBezTo>
                  <a:cubicBezTo>
                    <a:pt x="11094" y="6046"/>
                    <a:pt x="8890" y="7720"/>
                    <a:pt x="6980" y="9469"/>
                  </a:cubicBezTo>
                  <a:cubicBezTo>
                    <a:pt x="4996" y="11256"/>
                    <a:pt x="3380" y="13120"/>
                    <a:pt x="2204" y="15059"/>
                  </a:cubicBezTo>
                  <a:cubicBezTo>
                    <a:pt x="955" y="16923"/>
                    <a:pt x="220" y="18900"/>
                    <a:pt x="0" y="20877"/>
                  </a:cubicBezTo>
                  <a:cubicBezTo>
                    <a:pt x="220" y="21106"/>
                    <a:pt x="367" y="21334"/>
                    <a:pt x="514" y="21600"/>
                  </a:cubicBezTo>
                  <a:cubicBezTo>
                    <a:pt x="514" y="21410"/>
                    <a:pt x="514" y="21220"/>
                    <a:pt x="588" y="2103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Forma"/>
            <p:cNvSpPr/>
            <p:nvPr/>
          </p:nvSpPr>
          <p:spPr>
            <a:xfrm>
              <a:off x="785811" y="6600824"/>
              <a:ext cx="90489" cy="252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7336"/>
                    <a:pt x="10368" y="14672"/>
                    <a:pt x="1641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824" y="14672"/>
                    <a:pt x="6912" y="7336"/>
                    <a:pt x="0" y="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Forma"/>
            <p:cNvSpPr/>
            <p:nvPr/>
          </p:nvSpPr>
          <p:spPr>
            <a:xfrm>
              <a:off x="709611" y="5897562"/>
              <a:ext cx="104776" cy="674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596"/>
                    <a:pt x="1490" y="9191"/>
                    <a:pt x="5214" y="13634"/>
                  </a:cubicBezTo>
                  <a:cubicBezTo>
                    <a:pt x="8193" y="15013"/>
                    <a:pt x="10428" y="16545"/>
                    <a:pt x="13407" y="17923"/>
                  </a:cubicBezTo>
                  <a:cubicBezTo>
                    <a:pt x="16386" y="19149"/>
                    <a:pt x="18621" y="20374"/>
                    <a:pt x="21600" y="21600"/>
                  </a:cubicBezTo>
                  <a:cubicBezTo>
                    <a:pt x="20855" y="21294"/>
                    <a:pt x="20855" y="20987"/>
                    <a:pt x="20110" y="20681"/>
                  </a:cubicBezTo>
                  <a:cubicBezTo>
                    <a:pt x="11917" y="15013"/>
                    <a:pt x="7448" y="9191"/>
                    <a:pt x="5959" y="3370"/>
                  </a:cubicBezTo>
                  <a:cubicBezTo>
                    <a:pt x="5214" y="2757"/>
                    <a:pt x="3724" y="2298"/>
                    <a:pt x="2979" y="1685"/>
                  </a:cubicBezTo>
                  <a:cubicBezTo>
                    <a:pt x="1490" y="1072"/>
                    <a:pt x="745" y="460"/>
                    <a:pt x="0" y="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Forma"/>
            <p:cNvSpPr/>
            <p:nvPr/>
          </p:nvSpPr>
          <p:spPr>
            <a:xfrm>
              <a:off x="709611" y="5772149"/>
              <a:ext cx="30164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700"/>
                  </a:moveTo>
                  <a:cubicBezTo>
                    <a:pt x="2700" y="13050"/>
                    <a:pt x="5400" y="14850"/>
                    <a:pt x="10800" y="16650"/>
                  </a:cubicBezTo>
                  <a:cubicBezTo>
                    <a:pt x="13500" y="18450"/>
                    <a:pt x="18900" y="19800"/>
                    <a:pt x="21600" y="21600"/>
                  </a:cubicBezTo>
                  <a:cubicBezTo>
                    <a:pt x="18900" y="17100"/>
                    <a:pt x="18900" y="12600"/>
                    <a:pt x="18900" y="8550"/>
                  </a:cubicBezTo>
                  <a:cubicBezTo>
                    <a:pt x="13500" y="5400"/>
                    <a:pt x="8100" y="2700"/>
                    <a:pt x="0" y="0"/>
                  </a:cubicBezTo>
                  <a:cubicBezTo>
                    <a:pt x="0" y="450"/>
                    <a:pt x="0" y="1350"/>
                    <a:pt x="0" y="1800"/>
                  </a:cubicBezTo>
                  <a:cubicBezTo>
                    <a:pt x="0" y="4950"/>
                    <a:pt x="0" y="8550"/>
                    <a:pt x="0" y="11700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Forma"/>
            <p:cNvSpPr/>
            <p:nvPr/>
          </p:nvSpPr>
          <p:spPr>
            <a:xfrm>
              <a:off x="735011" y="6323012"/>
              <a:ext cx="157164" cy="53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5449"/>
                  </a:moveTo>
                  <a:cubicBezTo>
                    <a:pt x="3436" y="3697"/>
                    <a:pt x="1964" y="1751"/>
                    <a:pt x="0" y="0"/>
                  </a:cubicBezTo>
                  <a:cubicBezTo>
                    <a:pt x="1473" y="3114"/>
                    <a:pt x="3436" y="6422"/>
                    <a:pt x="5400" y="9535"/>
                  </a:cubicBezTo>
                  <a:cubicBezTo>
                    <a:pt x="5891" y="10119"/>
                    <a:pt x="6382" y="10703"/>
                    <a:pt x="6873" y="11286"/>
                  </a:cubicBezTo>
                  <a:cubicBezTo>
                    <a:pt x="10800" y="14789"/>
                    <a:pt x="14727" y="18292"/>
                    <a:pt x="19145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182" y="17903"/>
                    <a:pt x="13745" y="14011"/>
                    <a:pt x="10800" y="10119"/>
                  </a:cubicBezTo>
                  <a:cubicBezTo>
                    <a:pt x="8836" y="8562"/>
                    <a:pt x="7364" y="7005"/>
                    <a:pt x="5400" y="5449"/>
                  </a:cubicBezTo>
                  <a:close/>
                </a:path>
              </a:pathLst>
            </a:custGeom>
            <a:solidFill>
              <a:srgbClr val="2E53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6" name="Rettangolo"/>
          <p:cNvSpPr/>
          <p:nvPr/>
        </p:nvSpPr>
        <p:spPr>
          <a:xfrm>
            <a:off x="0" y="0"/>
            <a:ext cx="136525" cy="6858000"/>
          </a:xfrm>
          <a:prstGeom prst="rect">
            <a:avLst/>
          </a:prstGeom>
          <a:solidFill>
            <a:srgbClr val="2E5369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" name="Titolo Testo"/>
          <p:cNvSpPr txBox="1">
            <a:spLocks noGrp="1"/>
          </p:cNvSpPr>
          <p:nvPr>
            <p:ph type="title"/>
          </p:nvPr>
        </p:nvSpPr>
        <p:spPr>
          <a:xfrm>
            <a:off x="1944687" y="623887"/>
            <a:ext cx="6683376" cy="128111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342900">
              <a:defRPr sz="2700">
                <a:solidFill>
                  <a:srgbClr val="178DB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Titolo Testo</a:t>
            </a:r>
          </a:p>
        </p:txBody>
      </p:sp>
      <p:sp>
        <p:nvSpPr>
          <p:cNvPr id="7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941512" y="2133600"/>
            <a:ext cx="6686551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64368" indent="-321468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94410" indent="-30861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indent="-34290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43050" indent="-171450" defTabSz="342900">
              <a:buClr>
                <a:srgbClr val="353535"/>
              </a:buClr>
              <a:buFontTx/>
              <a:buChar char=""/>
              <a:defRPr sz="18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7372" y="809942"/>
            <a:ext cx="315291" cy="320041"/>
          </a:xfrm>
          <a:prstGeom prst="rect">
            <a:avLst/>
          </a:prstGeom>
        </p:spPr>
        <p:txBody>
          <a:bodyPr/>
          <a:lstStyle>
            <a:lvl1pPr defTabSz="342900">
              <a:defRPr sz="15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riangolo"/>
          <p:cNvSpPr/>
          <p:nvPr/>
        </p:nvSpPr>
        <p:spPr>
          <a:xfrm>
            <a:off x="0" y="2647950"/>
            <a:ext cx="3571875" cy="421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96A1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87" name="Forma"/>
          <p:cNvSpPr/>
          <p:nvPr/>
        </p:nvSpPr>
        <p:spPr>
          <a:xfrm>
            <a:off x="-1588" y="-1588"/>
            <a:ext cx="9145588" cy="6859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8274" y="0"/>
                </a:lnTo>
                <a:lnTo>
                  <a:pt x="21600" y="3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8" name="Titolo Testo"/>
          <p:cNvSpPr txBox="1"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22325" y="1100137"/>
            <a:ext cx="7521575" cy="35798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800"/>
              </a:spcBef>
              <a:buSzTx/>
              <a:buFontTx/>
              <a:buNone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1538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3834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612069" indent="-145344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839611" indent="-153811">
              <a:spcBef>
                <a:spcPts val="800"/>
              </a:spcBef>
              <a:buFontTx/>
              <a:buChar char="▪"/>
              <a:defRPr sz="1600" b="1"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gradFill flip="none" rotWithShape="1">
          <a:gsLst>
            <a:gs pos="0">
              <a:srgbClr val="D7D7D8"/>
            </a:gs>
            <a:gs pos="13000">
              <a:srgbClr val="C3C4C5"/>
            </a:gs>
            <a:gs pos="25999">
              <a:srgbClr val="C3C4C5"/>
            </a:gs>
            <a:gs pos="68275">
              <a:srgbClr val="50B8DC"/>
            </a:gs>
            <a:gs pos="100000">
              <a:srgbClr val="F8F8F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01050" y="6292107"/>
            <a:ext cx="503238" cy="260249"/>
          </a:xfrm>
          <a:prstGeom prst="rect">
            <a:avLst/>
          </a:prstGeom>
          <a:ln w="19050">
            <a:solidFill>
              <a:srgbClr val="FFFFFF"/>
            </a:solidFill>
            <a:round/>
          </a:ln>
        </p:spPr>
        <p:txBody>
          <a:bodyPr wrap="square" lIns="9144" tIns="9144" rIns="9144" bIns="9144"/>
          <a:lstStyle>
            <a:lvl1pPr algn="ctr">
              <a:defRPr sz="16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AD9EB"/>
            </a:gs>
            <a:gs pos="13000">
              <a:srgbClr val="B0C6E1"/>
            </a:gs>
            <a:gs pos="25999">
              <a:srgbClr val="B0C6E1"/>
            </a:gs>
            <a:gs pos="68275">
              <a:srgbClr val="50B8DC"/>
            </a:gs>
            <a:gs pos="100000">
              <a:srgbClr val="F6F9FC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miic8et00x@istruzione.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0" y="244475"/>
            <a:ext cx="7223125" cy="405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nfanzia.jpg" descr="infanzi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8875" y="4814887"/>
            <a:ext cx="4714875" cy="18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li spazi esterni"/>
          <p:cNvSpPr txBox="1"/>
          <p:nvPr/>
        </p:nvSpPr>
        <p:spPr>
          <a:xfrm>
            <a:off x="1271269" y="188912"/>
            <a:ext cx="6677661" cy="133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0000"/>
                </a:solidFill>
              </a:defRPr>
            </a:lvl1pPr>
          </a:lstStyle>
          <a:p>
            <a:r>
              <a:t>Gli spazi esterni</a:t>
            </a:r>
          </a:p>
        </p:txBody>
      </p:sp>
      <p:grpSp>
        <p:nvGrpSpPr>
          <p:cNvPr id="445" name="Raggruppa"/>
          <p:cNvGrpSpPr/>
          <p:nvPr/>
        </p:nvGrpSpPr>
        <p:grpSpPr>
          <a:xfrm>
            <a:off x="3103562" y="781050"/>
            <a:ext cx="2863851" cy="1200150"/>
            <a:chOff x="0" y="0"/>
            <a:chExt cx="2863850" cy="1200150"/>
          </a:xfrm>
        </p:grpSpPr>
        <p:pic>
          <p:nvPicPr>
            <p:cNvPr id="44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63850" cy="1200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Monaca"/>
            <p:cNvSpPr txBox="1"/>
            <p:nvPr/>
          </p:nvSpPr>
          <p:spPr>
            <a:xfrm>
              <a:off x="85407" y="147637"/>
              <a:ext cx="2637474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0000"/>
                  </a:solidFill>
                </a:defRPr>
              </a:lvl1pPr>
            </a:lstStyle>
            <a:p>
              <a:r>
                <a:t>Monaca</a:t>
              </a:r>
            </a:p>
          </p:txBody>
        </p:sp>
      </p:grpSp>
      <p:pic>
        <p:nvPicPr>
          <p:cNvPr id="446" name="IMG_20190604_145555.jpg" descr="IMG_20190604_14555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187" y="1844675"/>
            <a:ext cx="2879726" cy="21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WhatsApp Image 2020-11-25 at 11.27.19 - Copia - Copia.jpeg" descr="WhatsApp Image 2020-11-25 at 11.27.19 - Copia - Copia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2187" y="1643062"/>
            <a:ext cx="2519363" cy="189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WhatsApp Image 2020-11-26 at 09.52.54 (1).jpeg" descr="WhatsApp Image 2020-11-26 at 09.52.54 (1)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5962" y="4292600"/>
            <a:ext cx="2836863" cy="212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WhatsApp Image 2020-11-26 at 09.52.54 (2).jpeg" descr="WhatsApp Image 2020-11-26 at 09.52.54 (2)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48037" y="2405062"/>
            <a:ext cx="2879726" cy="2160588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IL GIARDINO"/>
          <p:cNvSpPr txBox="1"/>
          <p:nvPr/>
        </p:nvSpPr>
        <p:spPr>
          <a:xfrm>
            <a:off x="3465195" y="5300662"/>
            <a:ext cx="255174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t>IL GIARDINO</a:t>
            </a:r>
          </a:p>
        </p:txBody>
      </p:sp>
      <p:pic>
        <p:nvPicPr>
          <p:cNvPr id="451" name="cortile monaca.jfif" descr="cortile monaca.jf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5650" y="4244975"/>
            <a:ext cx="3024188" cy="227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li spazi interni"/>
          <p:cNvSpPr txBox="1"/>
          <p:nvPr/>
        </p:nvSpPr>
        <p:spPr>
          <a:xfrm>
            <a:off x="1271269" y="188912"/>
            <a:ext cx="6677661" cy="133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0000"/>
                </a:solidFill>
              </a:defRPr>
            </a:lvl1pPr>
          </a:lstStyle>
          <a:p>
            <a:r>
              <a:t>Gli spazi interni</a:t>
            </a:r>
          </a:p>
        </p:txBody>
      </p:sp>
      <p:grpSp>
        <p:nvGrpSpPr>
          <p:cNvPr id="456" name="Raggruppa"/>
          <p:cNvGrpSpPr/>
          <p:nvPr/>
        </p:nvGrpSpPr>
        <p:grpSpPr>
          <a:xfrm>
            <a:off x="3028950" y="781050"/>
            <a:ext cx="2646363" cy="1200150"/>
            <a:chOff x="0" y="0"/>
            <a:chExt cx="2646362" cy="1200150"/>
          </a:xfrm>
        </p:grpSpPr>
        <p:pic>
          <p:nvPicPr>
            <p:cNvPr id="45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46363" cy="1200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Monaca"/>
            <p:cNvSpPr txBox="1"/>
            <p:nvPr/>
          </p:nvSpPr>
          <p:spPr>
            <a:xfrm>
              <a:off x="88582" y="147637"/>
              <a:ext cx="2416811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0000"/>
                  </a:solidFill>
                </a:defRPr>
              </a:lvl1pPr>
            </a:lstStyle>
            <a:p>
              <a:r>
                <a:t>Monaca</a:t>
              </a:r>
            </a:p>
          </p:txBody>
        </p:sp>
      </p:grpSp>
      <p:pic>
        <p:nvPicPr>
          <p:cNvPr id="458" name="WhatsApp Image 2020-11-25 at 11.27.19 (1).jpeg" descr="WhatsApp Image 2020-11-25 at 11.27.19 (1)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312" y="4143375"/>
            <a:ext cx="2667001" cy="200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WhatsApp Image 2020-11-25 at 11.27.19 (4) - Copia - Copia.jpeg" descr="WhatsApp Image 2020-11-25 at 11.27.19 (4) - Copia - Copia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3899" y="4586031"/>
            <a:ext cx="2428875" cy="182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WhatsApp Image 2020-11-25 at 17.14.23.jpeg" descr="WhatsApp Image 2020-11-25 at 17.14.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7" y="1981200"/>
            <a:ext cx="2374900" cy="1781175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CORRIDOIO"/>
          <p:cNvSpPr txBox="1"/>
          <p:nvPr/>
        </p:nvSpPr>
        <p:spPr>
          <a:xfrm>
            <a:off x="511968" y="3295643"/>
            <a:ext cx="2071688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CORRIDOIO</a:t>
            </a:r>
          </a:p>
        </p:txBody>
      </p:sp>
      <p:sp>
        <p:nvSpPr>
          <p:cNvPr id="467" name="LA PALESTRA"/>
          <p:cNvSpPr txBox="1"/>
          <p:nvPr/>
        </p:nvSpPr>
        <p:spPr>
          <a:xfrm>
            <a:off x="6726584" y="5958031"/>
            <a:ext cx="1428750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LA PALESTRA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7" y="1616524"/>
            <a:ext cx="1748063" cy="234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9422" y="1268519"/>
            <a:ext cx="2013613" cy="30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A MENSA"/>
          <p:cNvSpPr txBox="1"/>
          <p:nvPr/>
        </p:nvSpPr>
        <p:spPr>
          <a:xfrm>
            <a:off x="5434631" y="3310914"/>
            <a:ext cx="1801665" cy="646331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ATTIVITA’ LABORATORIALI</a:t>
            </a:r>
            <a:endParaRPr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11843"/>
            <a:ext cx="2520279" cy="258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" name="LE NOSTRE AULE"/>
          <p:cNvSpPr txBox="1"/>
          <p:nvPr/>
        </p:nvSpPr>
        <p:spPr>
          <a:xfrm>
            <a:off x="1475656" y="5819961"/>
            <a:ext cx="1785938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LE NOSTRE AULE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Il PTOF è un documento programmatico e informativo fondamentale del nostro Istituto. Al suo interno è riportata la strategia che punta a perseguire fini educativi e formativi basandosi sulle proprie risorse, che siano esse umane, professionali, territori"/>
          <p:cNvSpPr txBox="1">
            <a:spLocks noGrp="1"/>
          </p:cNvSpPr>
          <p:nvPr>
            <p:ph type="title" idx="4294967295"/>
          </p:nvPr>
        </p:nvSpPr>
        <p:spPr>
          <a:xfrm>
            <a:off x="285750" y="1428750"/>
            <a:ext cx="8583613" cy="475138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30351">
              <a:defRPr sz="2320">
                <a:solidFill>
                  <a:srgbClr val="404040"/>
                </a:solidFill>
              </a:defRPr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rPr sz="1392">
                <a:solidFill>
                  <a:srgbClr val="000000"/>
                </a:solidFill>
              </a:rPr>
              <a:t>Il PTOF è un documento programmatico e informativo fondamentale del nostro Istituto. Al suo interno è riportata la strategia che punta a perseguire fini educativi e formativi basandosi sulle proprie risorse, che siano esse umane, professionali, territoriali o economiche.</a:t>
            </a:r>
            <a:br>
              <a:rPr sz="1392">
                <a:solidFill>
                  <a:srgbClr val="000000"/>
                </a:solidFill>
              </a:rPr>
            </a:br>
            <a:r>
              <a:rPr sz="1392">
                <a:solidFill>
                  <a:srgbClr val="000000"/>
                </a:solidFill>
              </a:rPr>
              <a:t/>
            </a:r>
            <a:br>
              <a:rPr sz="1392">
                <a:solidFill>
                  <a:srgbClr val="000000"/>
                </a:solidFill>
              </a:rPr>
            </a:br>
            <a:r>
              <a:rPr sz="1392">
                <a:solidFill>
                  <a:srgbClr val="000000"/>
                </a:solidFill>
              </a:rPr>
              <a:t/>
            </a:r>
            <a:br>
              <a:rPr sz="1392">
                <a:solidFill>
                  <a:srgbClr val="000000"/>
                </a:solidFill>
              </a:rPr>
            </a:br>
            <a:r>
              <a:rPr sz="1392">
                <a:solidFill>
                  <a:srgbClr val="000000"/>
                </a:solidFill>
              </a:rPr>
              <a:t/>
            </a:r>
            <a:br>
              <a:rPr sz="1392">
                <a:solidFill>
                  <a:srgbClr val="000000"/>
                </a:solidFill>
              </a:rPr>
            </a:br>
            <a:r>
              <a:rPr sz="1392">
                <a:solidFill>
                  <a:srgbClr val="000000"/>
                </a:solidFill>
              </a:rPr>
              <a:t/>
            </a:r>
            <a:br>
              <a:rPr sz="1392">
                <a:solidFill>
                  <a:srgbClr val="000000"/>
                </a:solidFill>
              </a:rPr>
            </a:br>
            <a:endParaRPr sz="1392">
              <a:solidFill>
                <a:srgbClr val="000000"/>
              </a:solidFill>
            </a:endParaRPr>
          </a:p>
        </p:txBody>
      </p:sp>
      <p:sp>
        <p:nvSpPr>
          <p:cNvPr id="470" name="Piano Triennale dell’Offerta Formativa"/>
          <p:cNvSpPr txBox="1"/>
          <p:nvPr/>
        </p:nvSpPr>
        <p:spPr>
          <a:xfrm>
            <a:off x="474344" y="457200"/>
            <a:ext cx="8444549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4000" b="1">
                <a:solidFill>
                  <a:srgbClr val="FF0000"/>
                </a:solidFill>
              </a:defRPr>
            </a:pPr>
            <a:r>
              <a:t>P</a:t>
            </a:r>
            <a:r>
              <a:rPr>
                <a:solidFill>
                  <a:srgbClr val="404040"/>
                </a:solidFill>
              </a:rPr>
              <a:t>iano </a:t>
            </a:r>
            <a:r>
              <a:t>T</a:t>
            </a:r>
            <a:r>
              <a:rPr>
                <a:solidFill>
                  <a:srgbClr val="404040"/>
                </a:solidFill>
              </a:rPr>
              <a:t>riennale dell’</a:t>
            </a:r>
            <a:r>
              <a:t>O</a:t>
            </a:r>
            <a:r>
              <a:rPr>
                <a:solidFill>
                  <a:srgbClr val="404040"/>
                </a:solidFill>
              </a:rPr>
              <a:t>fferta </a:t>
            </a:r>
            <a:r>
              <a:t>F</a:t>
            </a:r>
            <a:r>
              <a:rPr>
                <a:solidFill>
                  <a:srgbClr val="404040"/>
                </a:solidFill>
              </a:rPr>
              <a:t>ormativa</a:t>
            </a:r>
          </a:p>
        </p:txBody>
      </p:sp>
      <p:pic>
        <p:nvPicPr>
          <p:cNvPr id="47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5031" y="1116248"/>
            <a:ext cx="5083176" cy="3322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onsultabile integralmente sulla home page del sito dell’Istituto…"/>
          <p:cNvSpPr txBox="1"/>
          <p:nvPr/>
        </p:nvSpPr>
        <p:spPr>
          <a:xfrm>
            <a:off x="367982" y="211137"/>
            <a:ext cx="8471536" cy="132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2400"/>
            </a:pPr>
            <a:r>
              <a:t>Consultabile integralmente sulla home page del sito dell’Istituto  </a:t>
            </a:r>
          </a:p>
          <a:p>
            <a:pPr algn="ctr" defTabSz="457200">
              <a:defRPr sz="1000"/>
            </a:pPr>
            <a:endParaRPr/>
          </a:p>
          <a:p>
            <a:pPr algn="ctr" defTabSz="457200">
              <a:defRPr sz="5400">
                <a:solidFill>
                  <a:srgbClr val="FF0000"/>
                </a:solidFill>
              </a:defRPr>
            </a:pPr>
            <a:r>
              <a:t>ESSO ESPLICITA:</a:t>
            </a:r>
          </a:p>
        </p:txBody>
      </p:sp>
      <p:sp>
        <p:nvSpPr>
          <p:cNvPr id="474" name="Finalità, obiettivi educativi e didattici…"/>
          <p:cNvSpPr txBox="1"/>
          <p:nvPr/>
        </p:nvSpPr>
        <p:spPr>
          <a:xfrm>
            <a:off x="367982" y="2000250"/>
            <a:ext cx="8301673" cy="46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 defTabSz="457200">
              <a:buSzPct val="100000"/>
              <a:buChar char="▪"/>
              <a:defRPr sz="2800"/>
            </a:pPr>
            <a:r>
              <a:t>Finalità, obiettivi educativi e didattici</a:t>
            </a:r>
          </a:p>
          <a:p>
            <a:pPr marL="457200" indent="-457200" defTabSz="457200">
              <a:buSzPct val="100000"/>
              <a:buChar char="▪"/>
              <a:defRPr sz="2400"/>
            </a:pPr>
            <a:endParaRPr/>
          </a:p>
          <a:p>
            <a:pPr marL="457200" indent="-457200" defTabSz="457200">
              <a:buSzPct val="100000"/>
              <a:buChar char="▪"/>
              <a:defRPr sz="2800"/>
            </a:pPr>
            <a:r>
              <a:t>Organizzazione della scuola</a:t>
            </a:r>
            <a:endParaRPr sz="2000"/>
          </a:p>
          <a:p>
            <a:pPr marL="457200" indent="-457200" defTabSz="457200">
              <a:defRPr sz="2800"/>
            </a:pPr>
            <a:r>
              <a:t>  </a:t>
            </a:r>
          </a:p>
          <a:p>
            <a:pPr marL="457200" indent="-457200" defTabSz="457200">
              <a:buSzPct val="100000"/>
              <a:buChar char="▪"/>
              <a:defRPr sz="2800"/>
            </a:pPr>
            <a:r>
              <a:t>Attività curricolari</a:t>
            </a:r>
          </a:p>
          <a:p>
            <a:pPr marL="457200" indent="-457200" defTabSz="457200">
              <a:buSzPct val="100000"/>
              <a:buChar char="▪"/>
              <a:defRPr sz="2800"/>
            </a:pPr>
            <a:endParaRPr/>
          </a:p>
          <a:p>
            <a:pPr marL="457200" indent="-457200" defTabSz="457200">
              <a:buSzPct val="100000"/>
              <a:buChar char="▪"/>
              <a:defRPr sz="2800"/>
            </a:pPr>
            <a:r>
              <a:t>Attività di </a:t>
            </a:r>
            <a:r>
              <a:rPr>
                <a:solidFill>
                  <a:srgbClr val="FF0000"/>
                </a:solidFill>
              </a:rPr>
              <a:t>ampliamento</a:t>
            </a:r>
            <a:r>
              <a:t> dell’offerta formativa</a:t>
            </a:r>
          </a:p>
          <a:p>
            <a:pPr marL="457200" indent="-457200" defTabSz="457200">
              <a:buSzPct val="100000"/>
              <a:buChar char="▪"/>
              <a:defRPr sz="2800"/>
            </a:pPr>
            <a:endParaRPr/>
          </a:p>
          <a:p>
            <a:pPr marL="457200" indent="-457200" defTabSz="457200">
              <a:buSzPct val="100000"/>
              <a:buChar char="▪"/>
              <a:defRPr sz="2800"/>
            </a:pPr>
            <a:r>
              <a:t>Attività di </a:t>
            </a:r>
            <a:r>
              <a:rPr>
                <a:solidFill>
                  <a:srgbClr val="FF0000"/>
                </a:solidFill>
              </a:rPr>
              <a:t>potenziamento </a:t>
            </a:r>
            <a:r>
              <a:t>(progetti, uscite didattiche, viaggi d’istruzione)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La MISSION dell’Istituto…"/>
          <p:cNvSpPr txBox="1"/>
          <p:nvPr/>
        </p:nvSpPr>
        <p:spPr>
          <a:xfrm>
            <a:off x="369570" y="443527"/>
            <a:ext cx="8463598" cy="444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342900">
              <a:defRPr sz="2400">
                <a:solidFill>
                  <a:srgbClr val="000099"/>
                </a:solidFill>
              </a:defRPr>
            </a:pPr>
            <a:r>
              <a:t>La </a:t>
            </a:r>
            <a:r>
              <a:rPr i="1"/>
              <a:t>MISSION</a:t>
            </a:r>
            <a:r>
              <a:t> dell’Istituto</a:t>
            </a:r>
          </a:p>
          <a:p>
            <a:pPr algn="ctr" defTabSz="342900">
              <a:defRPr sz="2400"/>
            </a:pPr>
            <a:r>
              <a:rPr>
                <a:solidFill>
                  <a:srgbClr val="000099"/>
                </a:solidFill>
              </a:rPr>
              <a:t/>
            </a:r>
            <a:br>
              <a:rPr>
                <a:solidFill>
                  <a:srgbClr val="000099"/>
                </a:solidFill>
              </a:rPr>
            </a:br>
            <a:r>
              <a:t>“ATTUARE UNA SCUOLA DEL FARE, </a:t>
            </a:r>
          </a:p>
          <a:p>
            <a:pPr algn="ctr" defTabSz="342900">
              <a:defRPr sz="2400"/>
            </a:pPr>
            <a:r>
              <a:t>DEL SAPERE E DEL CRESCERE, </a:t>
            </a:r>
            <a:br/>
            <a:r>
              <a:t>CON GLI ALTRI </a:t>
            </a:r>
            <a:br/>
            <a:r>
              <a:t>E NEL RISPETTO DEGLI ALTRI”</a:t>
            </a:r>
            <a:br/>
            <a:r>
              <a:t> </a:t>
            </a:r>
            <a:r>
              <a:rPr i="1">
                <a:solidFill>
                  <a:srgbClr val="000099"/>
                </a:solidFill>
              </a:rPr>
              <a:t>Una buona testa e un buon cuore sono una combinazione formidabile. Ma quando ci aggiungi una lingua o una penna colta, allora hai davvero qualcosa di speciale.</a:t>
            </a:r>
            <a:br>
              <a:rPr i="1">
                <a:solidFill>
                  <a:srgbClr val="000099"/>
                </a:solidFill>
              </a:rPr>
            </a:br>
            <a:r>
              <a:rPr i="1"/>
              <a:t>(Nelson Mandela) </a:t>
            </a:r>
          </a:p>
          <a:p>
            <a:pPr algn="ctr" defTabSz="342900">
              <a:defRPr sz="2400"/>
            </a:pPr>
            <a:endParaRPr i="1"/>
          </a:p>
        </p:txBody>
      </p:sp>
      <p:pic>
        <p:nvPicPr>
          <p:cNvPr id="477" name="Il sapere non è élite contro popolo, il sapere è l'identità di una nazione  | L'HuffPost" descr="Il sapere non è élite contro popolo, il sapere è l'identità di una nazione  | L'HuffPos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4286250"/>
            <a:ext cx="2706688" cy="141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Nico64 on Twitter: &quot;#ScrivoDellEssere Una buona testa e un buon cuore sono  sempre una combinazione formidabile. Ma quando ci aggiungi una lingua o una  penna colta, allora hai davvero qualcosa di speciale." descr="Nico64 on Twitter: &quot;#ScrivoDellEssere Una buona testa e un buon cuore sono  sempre una combinazione formidabile. Ma quando ci aggiungi una lingua o una  penna colta, allora hai davvero qualcosa di speciale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8700" y="4286250"/>
            <a:ext cx="2565400" cy="1419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FINALITA’ DELL’ISTITUTO"/>
          <p:cNvSpPr txBox="1">
            <a:spLocks noGrp="1"/>
          </p:cNvSpPr>
          <p:nvPr>
            <p:ph type="title" idx="4294967295"/>
          </p:nvPr>
        </p:nvSpPr>
        <p:spPr>
          <a:xfrm>
            <a:off x="249237" y="190500"/>
            <a:ext cx="8645526" cy="8366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t>FINALITA’ DELL’ISTITUTO</a:t>
            </a:r>
          </a:p>
        </p:txBody>
      </p:sp>
      <p:pic>
        <p:nvPicPr>
          <p:cNvPr id="48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000125"/>
            <a:ext cx="8839200" cy="5248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Il tempo scuola"/>
          <p:cNvSpPr txBox="1">
            <a:spLocks noGrp="1"/>
          </p:cNvSpPr>
          <p:nvPr>
            <p:ph type="title" idx="4294967295"/>
          </p:nvPr>
        </p:nvSpPr>
        <p:spPr>
          <a:xfrm>
            <a:off x="1401762" y="404812"/>
            <a:ext cx="6553201" cy="792163"/>
          </a:xfrm>
          <a:prstGeom prst="rect">
            <a:avLst/>
          </a:prstGeom>
          <a:solidFill>
            <a:srgbClr val="C8EFFD"/>
          </a:solidFill>
        </p:spPr>
        <p:txBody>
          <a:bodyPr>
            <a:normAutofit fontScale="90000"/>
          </a:bodyPr>
          <a:lstStyle>
            <a:lvl1pPr defTabSz="841247">
              <a:defRPr sz="5520"/>
            </a:lvl1pPr>
          </a:lstStyle>
          <a:p>
            <a:r>
              <a:t>Il tempo scuola</a:t>
            </a:r>
          </a:p>
        </p:txBody>
      </p:sp>
      <p:sp>
        <p:nvSpPr>
          <p:cNvPr id="484" name="40 ORE SETTIMANALI…"/>
          <p:cNvSpPr txBox="1"/>
          <p:nvPr/>
        </p:nvSpPr>
        <p:spPr>
          <a:xfrm>
            <a:off x="656907" y="1484312"/>
            <a:ext cx="8042911" cy="435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ctr">
              <a:defRPr sz="4000" b="1">
                <a:solidFill>
                  <a:srgbClr val="FF0000"/>
                </a:solidFill>
              </a:defRPr>
            </a:pPr>
            <a:r>
              <a:t>40 ORE SETTIMANALI</a:t>
            </a:r>
          </a:p>
          <a:p>
            <a:pPr algn="ctr">
              <a:defRPr sz="3600"/>
            </a:pPr>
            <a:r>
              <a:t>30 h attività didattica </a:t>
            </a:r>
          </a:p>
          <a:p>
            <a:pPr algn="ctr">
              <a:defRPr sz="3600"/>
            </a:pPr>
            <a:r>
              <a:t>+ 10 h mensa e intervallo post pranzo</a:t>
            </a:r>
          </a:p>
          <a:p>
            <a:pPr algn="ctr">
              <a:defRPr sz="1000"/>
            </a:pPr>
            <a:endParaRPr/>
          </a:p>
          <a:p>
            <a:pPr algn="ctr">
              <a:defRPr sz="3600" b="1">
                <a:solidFill>
                  <a:srgbClr val="FF0000"/>
                </a:solidFill>
              </a:defRPr>
            </a:pPr>
            <a:r>
              <a:t>FREQUENZA</a:t>
            </a:r>
          </a:p>
          <a:p>
            <a:pPr algn="ctr">
              <a:defRPr sz="3600"/>
            </a:pPr>
            <a:r>
              <a:t>dal lunedì al venerdì</a:t>
            </a:r>
          </a:p>
          <a:p>
            <a:pPr algn="ctr">
              <a:defRPr sz="3600"/>
            </a:pPr>
            <a:r>
              <a:t>8 ore giornaliere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ITALIAO…"/>
          <p:cNvSpPr txBox="1"/>
          <p:nvPr/>
        </p:nvSpPr>
        <p:spPr>
          <a:xfrm>
            <a:off x="1326832" y="2087562"/>
            <a:ext cx="3199449" cy="347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ITALIAO  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STORIA        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GEOGRAFIA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ARTE E          IMMAGINE</a:t>
            </a:r>
          </a:p>
        </p:txBody>
      </p:sp>
      <p:sp>
        <p:nvSpPr>
          <p:cNvPr id="487" name="MATEMATICA…"/>
          <p:cNvSpPr txBox="1"/>
          <p:nvPr/>
        </p:nvSpPr>
        <p:spPr>
          <a:xfrm>
            <a:off x="5036820" y="1998662"/>
            <a:ext cx="3810635" cy="369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   MATEMATICA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   SCIENZE             </a:t>
            </a:r>
          </a:p>
          <a:p>
            <a:pPr>
              <a:defRPr sz="1400"/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   TECNOLOGIA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   MUSICA            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   ED. FISICA          </a:t>
            </a:r>
          </a:p>
        </p:txBody>
      </p:sp>
      <p:pic>
        <p:nvPicPr>
          <p:cNvPr id="488" name="scuola-primaria-garbagna-11-638.jpg" descr="scuola-primaria-garbagna-11-638.jpg"/>
          <p:cNvPicPr>
            <a:picLocks noChangeAspect="1"/>
          </p:cNvPicPr>
          <p:nvPr/>
        </p:nvPicPr>
        <p:blipFill>
          <a:blip r:embed="rId2">
            <a:extLst/>
          </a:blip>
          <a:srcRect l="727"/>
          <a:stretch>
            <a:fillRect/>
          </a:stretch>
        </p:blipFill>
        <p:spPr>
          <a:xfrm>
            <a:off x="470191" y="347662"/>
            <a:ext cx="8491247" cy="645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UNA SCUOLA CHE ACCOGLIE e che si propone di: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000FF"/>
                </a:solidFill>
              </a:defRPr>
            </a:lvl1pPr>
          </a:lstStyle>
          <a:p>
            <a:r>
              <a:t>UNA SCUOLA CHE ACCOGLIE e che si propone di:</a:t>
            </a:r>
          </a:p>
        </p:txBody>
      </p:sp>
      <p:sp>
        <p:nvSpPr>
          <p:cNvPr id="491" name="Favorire il successo della persona nel rispetto dell' individualità di ciascuno.…"/>
          <p:cNvSpPr txBox="1"/>
          <p:nvPr/>
        </p:nvSpPr>
        <p:spPr>
          <a:xfrm>
            <a:off x="369569" y="1417637"/>
            <a:ext cx="5067937" cy="543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685800">
              <a:defRPr sz="2400" b="1">
                <a:solidFill>
                  <a:srgbClr val="FF0000"/>
                </a:solidFill>
              </a:defRPr>
            </a:pPr>
            <a:r>
              <a:t>Favorire il successo della persona </a:t>
            </a:r>
            <a:r>
              <a:rPr b="0">
                <a:solidFill>
                  <a:srgbClr val="000000"/>
                </a:solidFill>
              </a:rPr>
              <a:t>nel rispetto dell' individualità di ciascuno.</a:t>
            </a:r>
          </a:p>
          <a:p>
            <a:pPr defTabSz="685800">
              <a:defRPr sz="2400"/>
            </a:pPr>
            <a:endParaRPr b="0">
              <a:solidFill>
                <a:srgbClr val="000000"/>
              </a:solidFill>
            </a:endParaRPr>
          </a:p>
          <a:p>
            <a:pPr algn="just" defTabSz="685800">
              <a:defRPr sz="2400"/>
            </a:pPr>
            <a:r>
              <a:t>Assumere le caratteristiche di un ambiente che risponda  </a:t>
            </a:r>
            <a:r>
              <a:rPr b="1">
                <a:solidFill>
                  <a:srgbClr val="FF0000"/>
                </a:solidFill>
              </a:rPr>
              <a:t>ai  bisogni di tutti i ragazzi </a:t>
            </a:r>
            <a:r>
              <a:t>e in particolare di quelli con bisogni speciali.</a:t>
            </a:r>
          </a:p>
          <a:p>
            <a:pPr defTabSz="685800">
              <a:defRPr sz="2400"/>
            </a:pPr>
            <a:endParaRPr/>
          </a:p>
          <a:p>
            <a:pPr algn="just" defTabSz="685800">
              <a:defRPr sz="2400" b="1">
                <a:solidFill>
                  <a:srgbClr val="FF0000"/>
                </a:solidFill>
              </a:defRPr>
            </a:pPr>
            <a:r>
              <a:t>Creare un ambiente  </a:t>
            </a:r>
            <a:r>
              <a:rPr b="0">
                <a:solidFill>
                  <a:srgbClr val="000000"/>
                </a:solidFill>
              </a:rPr>
              <a:t>dove gli insegnanti divengano </a:t>
            </a:r>
            <a:r>
              <a:t>“insegnanti significativi” </a:t>
            </a:r>
            <a:r>
              <a:rPr b="0">
                <a:solidFill>
                  <a:srgbClr val="000000"/>
                </a:solidFill>
              </a:rPr>
              <a:t>e sappiano operare per costruire l'autostima degli alunni, conquistare la loro fiducia e motivarli ad apprendere</a:t>
            </a:r>
          </a:p>
          <a:p>
            <a:pPr defTabSz="685800">
              <a:defRPr sz="2000"/>
            </a:pPr>
            <a:endParaRPr b="0">
              <a:solidFill>
                <a:srgbClr val="000000"/>
              </a:solidFill>
            </a:endParaRPr>
          </a:p>
        </p:txBody>
      </p:sp>
      <p:pic>
        <p:nvPicPr>
          <p:cNvPr id="492" name="http://www.agetoscana.it/CS/2013/Lucca/doposcuola.jpg" descr="http://www.agetoscana.it/CS/2013/Lucca/doposcuo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4643437"/>
            <a:ext cx="2251075" cy="191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C:\Users\MASSIMO\Desktop\NESSUN BAMBINO PERDUTO.jpg" descr="C:\Users\MASSIMO\Desktop\NESSUN BAMBINO PERDU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7162" y="908050"/>
            <a:ext cx="3400426" cy="3944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4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2" animBg="1" advAuto="0"/>
      <p:bldP spid="493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chapter-1-equity-copy.png" descr="chapter-1-equity-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7812" y="2928937"/>
            <a:ext cx="3627438" cy="381317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L'area Inclusione della nostra scuola prevede: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 b="1">
                <a:solidFill>
                  <a:srgbClr val="0000FF"/>
                </a:solidFill>
              </a:defRPr>
            </a:pPr>
            <a:r>
              <a:t>L'area Inclusione della nostra scuola prevede:</a:t>
            </a:r>
            <a:br/>
            <a:r>
              <a:rPr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97" name="Rilevazione alunni con bisogni educativi speciali BES- (DVA,  con DSA, alunni non certificati e individuati dal team docente e  stesura della documentazione opportuna (PEI e PDP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just">
              <a:spcBef>
                <a:spcPts val="0"/>
              </a:spcBef>
              <a:buFontTx/>
              <a:buChar char="-"/>
              <a:defRPr sz="2400" b="1">
                <a:solidFill>
                  <a:srgbClr val="FF0000"/>
                </a:solidFill>
              </a:defRPr>
            </a:pPr>
            <a:r>
              <a:t>Rilevazione alunni con bisogni educativi speciali BES- </a:t>
            </a:r>
            <a:r>
              <a:rPr b="0">
                <a:solidFill>
                  <a:srgbClr val="000000"/>
                </a:solidFill>
              </a:rPr>
              <a:t>(DVA,  con DSA, alunni non certificati e individuati dal team docente e  stesura della documentazione opportuna (PEI e PDP)</a:t>
            </a:r>
          </a:p>
          <a:p>
            <a:pPr marL="257175" indent="-257175" algn="just">
              <a:spcBef>
                <a:spcPts val="0"/>
              </a:spcBef>
              <a:buFontTx/>
              <a:buChar char="-"/>
              <a:defRPr sz="2400"/>
            </a:pPr>
            <a:endParaRPr b="0">
              <a:solidFill>
                <a:srgbClr val="000000"/>
              </a:solidFill>
            </a:endParaRPr>
          </a:p>
          <a:p>
            <a:pPr marL="257175" indent="-257175" algn="just">
              <a:spcBef>
                <a:spcPts val="0"/>
              </a:spcBef>
              <a:buFontTx/>
              <a:buChar char="-"/>
              <a:defRPr sz="2400" b="1">
                <a:solidFill>
                  <a:srgbClr val="FF0000"/>
                </a:solidFill>
              </a:defRPr>
            </a:pPr>
            <a:r>
              <a:t>Accoglienza</a:t>
            </a:r>
            <a:r>
              <a:rPr>
                <a:solidFill>
                  <a:srgbClr val="FFFF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di alunni di cittadinanza</a:t>
            </a:r>
          </a:p>
          <a:p>
            <a:pPr marL="257175" indent="-257175" algn="just">
              <a:spcBef>
                <a:spcPts val="0"/>
              </a:spcBef>
              <a:buSzTx/>
              <a:buNone/>
              <a:defRPr sz="2400"/>
            </a:pPr>
            <a:r>
              <a:t> non italiana.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ISTITUTO COMPRENSIVO LEONARDO DA VINCI"/>
          <p:cNvSpPr txBox="1">
            <a:spLocks noGrp="1"/>
          </p:cNvSpPr>
          <p:nvPr>
            <p:ph type="title" idx="4294967295"/>
          </p:nvPr>
        </p:nvSpPr>
        <p:spPr>
          <a:xfrm>
            <a:off x="1357312" y="214312"/>
            <a:ext cx="6426201" cy="11509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200" b="1" i="1"/>
            </a:pPr>
            <a:r>
              <a:t>ISTITUTO COMPRENSIVO</a:t>
            </a:r>
            <a:br/>
            <a:r>
              <a:t>LEONARDO DA VINCI</a:t>
            </a:r>
          </a:p>
        </p:txBody>
      </p:sp>
      <p:sp>
        <p:nvSpPr>
          <p:cNvPr id="378" name="Cesano Boscone"/>
          <p:cNvSpPr txBox="1"/>
          <p:nvPr/>
        </p:nvSpPr>
        <p:spPr>
          <a:xfrm>
            <a:off x="2974657" y="1428750"/>
            <a:ext cx="403606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600"/>
            </a:lvl1pPr>
          </a:lstStyle>
          <a:p>
            <a:r>
              <a:t>Cesano Boscone</a:t>
            </a:r>
          </a:p>
        </p:txBody>
      </p:sp>
      <p:grpSp>
        <p:nvGrpSpPr>
          <p:cNvPr id="381" name="Raggruppa"/>
          <p:cNvGrpSpPr/>
          <p:nvPr/>
        </p:nvGrpSpPr>
        <p:grpSpPr>
          <a:xfrm>
            <a:off x="357187" y="2857500"/>
            <a:ext cx="3714751" cy="3230564"/>
            <a:chOff x="0" y="0"/>
            <a:chExt cx="3714750" cy="3230563"/>
          </a:xfrm>
        </p:grpSpPr>
        <p:sp>
          <p:nvSpPr>
            <p:cNvPr id="379" name="Rettangolo"/>
            <p:cNvSpPr/>
            <p:nvPr/>
          </p:nvSpPr>
          <p:spPr>
            <a:xfrm>
              <a:off x="0" y="0"/>
              <a:ext cx="3714750" cy="3230563"/>
            </a:xfrm>
            <a:prstGeom prst="rect">
              <a:avLst/>
            </a:prstGeom>
            <a:solidFill>
              <a:schemeClr val="accent5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7998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spcBef>
                  <a:spcPts val="700"/>
                </a:spcBef>
                <a:defRPr sz="3200" b="1"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0" name="Sintesi del…"/>
            <p:cNvSpPr txBox="1"/>
            <p:nvPr/>
          </p:nvSpPr>
          <p:spPr>
            <a:xfrm>
              <a:off x="64769" y="427778"/>
              <a:ext cx="3585211" cy="2375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defTabSz="457200">
                <a:spcBef>
                  <a:spcPts val="700"/>
                </a:spcBef>
                <a:defRPr sz="2400"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algn="ctr" defTabSz="457200">
                <a:spcBef>
                  <a:spcPts val="700"/>
                </a:spcBef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  <a:p>
              <a:pPr algn="ctr" defTabSz="457200">
                <a:spcBef>
                  <a:spcPts val="500"/>
                </a:spcBef>
                <a:defRPr sz="2400"/>
              </a:pPr>
              <a:r>
                <a:rPr dirty="0" err="1"/>
                <a:t>Sintesi</a:t>
              </a:r>
              <a:r>
                <a:rPr dirty="0"/>
                <a:t> del </a:t>
              </a:r>
            </a:p>
            <a:p>
              <a:pPr algn="ctr" defTabSz="457200">
                <a:spcBef>
                  <a:spcPts val="500"/>
                </a:spcBef>
                <a:defRPr sz="2400" b="1"/>
              </a:pPr>
              <a:r>
                <a:rPr dirty="0"/>
                <a:t>Piano </a:t>
              </a:r>
              <a:r>
                <a:rPr dirty="0" err="1"/>
                <a:t>dell’Offerta</a:t>
              </a:r>
              <a:r>
                <a:rPr dirty="0"/>
                <a:t> </a:t>
              </a:r>
              <a:r>
                <a:rPr dirty="0" err="1"/>
                <a:t>Formativa</a:t>
              </a:r>
              <a:endParaRPr dirty="0"/>
            </a:p>
            <a:p>
              <a:pPr algn="ctr" defTabSz="457200">
                <a:spcBef>
                  <a:spcPts val="500"/>
                </a:spcBef>
                <a:defRPr sz="2400"/>
              </a:pPr>
              <a:r>
                <a:rPr dirty="0" smtClean="0"/>
                <a:t>a</a:t>
              </a:r>
              <a:r>
                <a:rPr lang="it-IT" dirty="0" smtClean="0"/>
                <a:t>a</a:t>
              </a:r>
              <a:r>
                <a:rPr dirty="0" smtClean="0"/>
                <a:t>.s</a:t>
              </a:r>
              <a:r>
                <a:rPr lang="it-IT" dirty="0" smtClean="0"/>
                <a:t>s</a:t>
              </a:r>
              <a:r>
                <a:rPr dirty="0" smtClean="0"/>
                <a:t>. </a:t>
              </a:r>
              <a:r>
                <a:rPr dirty="0"/>
                <a:t>2022 - 2025</a:t>
              </a:r>
            </a:p>
          </p:txBody>
        </p:sp>
      </p:grpSp>
      <p:pic>
        <p:nvPicPr>
          <p:cNvPr id="38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2349500"/>
            <a:ext cx="4073525" cy="431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I principali progetti della Scuola Primaria"/>
          <p:cNvSpPr txBox="1">
            <a:spLocks noGrp="1"/>
          </p:cNvSpPr>
          <p:nvPr>
            <p:ph type="title" idx="4294967295"/>
          </p:nvPr>
        </p:nvSpPr>
        <p:spPr>
          <a:xfrm>
            <a:off x="1206500" y="260350"/>
            <a:ext cx="6965950" cy="1589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t>I principali progetti della Scuola Primaria</a:t>
            </a:r>
          </a:p>
        </p:txBody>
      </p:sp>
      <p:sp>
        <p:nvSpPr>
          <p:cNvPr id="500" name="Continuità e accoglienza fra i vari ordini di scuola…"/>
          <p:cNvSpPr txBox="1"/>
          <p:nvPr/>
        </p:nvSpPr>
        <p:spPr>
          <a:xfrm>
            <a:off x="872807" y="1773237"/>
            <a:ext cx="7253923" cy="445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Char char="✓"/>
              <a:defRPr sz="3200"/>
            </a:pPr>
            <a:r>
              <a:t>Continuità e accoglienza fra i vari ordini di scuola</a:t>
            </a:r>
          </a:p>
          <a:p>
            <a:pPr marL="457200" indent="-457200">
              <a:defRPr sz="1000"/>
            </a:pPr>
            <a:endParaRPr/>
          </a:p>
          <a:p>
            <a:pPr marL="457200" indent="-457200">
              <a:buSzPct val="100000"/>
              <a:buChar char="✓"/>
              <a:defRPr sz="3200"/>
            </a:pPr>
            <a:r>
              <a:t>Orientamento e prevenzione del disagio attraverso Piani Didattici Personalizzati</a:t>
            </a:r>
          </a:p>
          <a:p>
            <a:pPr marL="457200" indent="-457200">
              <a:buSzPct val="100000"/>
              <a:buChar char="✓"/>
              <a:defRPr sz="3200"/>
            </a:pPr>
            <a:r>
              <a:t>Potenziamento lingua inglese </a:t>
            </a:r>
          </a:p>
          <a:p>
            <a:pPr marL="457200" indent="-457200">
              <a:defRPr sz="1000"/>
            </a:pPr>
            <a:endParaRPr/>
          </a:p>
          <a:p>
            <a:pPr marL="457200" indent="-457200">
              <a:buSzPct val="100000"/>
              <a:buChar char="✓"/>
              <a:defRPr sz="3200"/>
            </a:pPr>
            <a:r>
              <a:t>Potenziamento musicale</a:t>
            </a:r>
          </a:p>
          <a:p>
            <a:pPr marL="457200" indent="-457200">
              <a:defRPr sz="1000"/>
            </a:pPr>
            <a:endParaRPr/>
          </a:p>
          <a:p>
            <a:pPr marL="457200" indent="-457200">
              <a:buSzPct val="100000"/>
              <a:buChar char="✓"/>
              <a:defRPr sz="3200"/>
            </a:pPr>
            <a:r>
              <a:t>Educazione alla salute</a:t>
            </a:r>
          </a:p>
        </p:txBody>
      </p:sp>
      <p:pic>
        <p:nvPicPr>
          <p:cNvPr id="50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9700" y="4979987"/>
            <a:ext cx="1787525" cy="154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s.jfif" descr="images.jf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2950" y="4005262"/>
            <a:ext cx="1714500" cy="171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rogetti di educazione…"/>
          <p:cNvSpPr txBox="1"/>
          <p:nvPr/>
        </p:nvSpPr>
        <p:spPr>
          <a:xfrm>
            <a:off x="656907" y="908050"/>
            <a:ext cx="8046086" cy="5554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Progetti</a:t>
            </a:r>
            <a:r>
              <a:rPr dirty="0"/>
              <a:t> di </a:t>
            </a:r>
            <a:r>
              <a:rPr dirty="0" err="1"/>
              <a:t>educazione</a:t>
            </a:r>
            <a:r>
              <a:rPr dirty="0"/>
              <a:t> </a:t>
            </a:r>
          </a:p>
          <a:p>
            <a:pPr marL="457200" indent="-457200">
              <a:defRPr sz="3200"/>
            </a:pPr>
            <a:r>
              <a:rPr dirty="0"/>
              <a:t>     </a:t>
            </a:r>
            <a:r>
              <a:rPr dirty="0" err="1"/>
              <a:t>ambientale</a:t>
            </a:r>
            <a:endParaRPr dirty="0"/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Progetto</a:t>
            </a:r>
            <a:r>
              <a:rPr dirty="0"/>
              <a:t> Orto</a:t>
            </a:r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Progetti</a:t>
            </a:r>
            <a:r>
              <a:rPr dirty="0"/>
              <a:t> di </a:t>
            </a:r>
            <a:r>
              <a:rPr dirty="0" err="1"/>
              <a:t>Cittadinanza</a:t>
            </a:r>
            <a:r>
              <a:rPr dirty="0"/>
              <a:t> </a:t>
            </a:r>
            <a:r>
              <a:rPr dirty="0" err="1"/>
              <a:t>attiva</a:t>
            </a:r>
            <a:r>
              <a:rPr dirty="0"/>
              <a:t> </a:t>
            </a:r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Educazione</a:t>
            </a:r>
            <a:r>
              <a:rPr dirty="0"/>
              <a:t> </a:t>
            </a:r>
            <a:r>
              <a:rPr dirty="0" err="1"/>
              <a:t>stradale</a:t>
            </a:r>
            <a:endParaRPr dirty="0"/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Protezione</a:t>
            </a:r>
            <a:r>
              <a:rPr dirty="0"/>
              <a:t> </a:t>
            </a:r>
            <a:r>
              <a:rPr dirty="0" err="1"/>
              <a:t>Civile</a:t>
            </a:r>
            <a:endParaRPr dirty="0"/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Progetti</a:t>
            </a:r>
            <a:r>
              <a:rPr dirty="0"/>
              <a:t> per lo sport                               </a:t>
            </a:r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Giornate</a:t>
            </a:r>
            <a:r>
              <a:rPr dirty="0"/>
              <a:t> </a:t>
            </a:r>
            <a:r>
              <a:rPr dirty="0" err="1"/>
              <a:t>Internazionali</a:t>
            </a:r>
            <a:r>
              <a:rPr dirty="0"/>
              <a:t> </a:t>
            </a:r>
          </a:p>
          <a:p>
            <a:pPr marL="457200" indent="-457200">
              <a:defRPr sz="3200"/>
            </a:pPr>
            <a:r>
              <a:rPr dirty="0"/>
              <a:t>     </a:t>
            </a:r>
            <a:r>
              <a:rPr dirty="0" err="1"/>
              <a:t>ed</a:t>
            </a:r>
            <a:r>
              <a:rPr dirty="0"/>
              <a:t> </a:t>
            </a:r>
            <a:r>
              <a:rPr dirty="0" err="1"/>
              <a:t>Europee</a:t>
            </a:r>
            <a:endParaRPr dirty="0"/>
          </a:p>
          <a:p>
            <a:pPr marL="457200" indent="-457200">
              <a:buSzPct val="100000"/>
              <a:buChar char="✓"/>
              <a:defRPr sz="3200"/>
            </a:pPr>
            <a:r>
              <a:rPr dirty="0" err="1"/>
              <a:t>Mostre</a:t>
            </a:r>
            <a:r>
              <a:rPr dirty="0"/>
              <a:t>, </a:t>
            </a:r>
            <a:r>
              <a:rPr dirty="0" err="1"/>
              <a:t>eventi</a:t>
            </a:r>
            <a:r>
              <a:rPr dirty="0"/>
              <a:t>, </a:t>
            </a:r>
            <a:r>
              <a:rPr dirty="0" err="1"/>
              <a:t>feste</a:t>
            </a:r>
            <a:r>
              <a:rPr dirty="0"/>
              <a:t>, </a:t>
            </a:r>
            <a:r>
              <a:rPr dirty="0" err="1"/>
              <a:t>spettacoli</a:t>
            </a:r>
            <a:endParaRPr dirty="0"/>
          </a:p>
          <a:p>
            <a:pPr marL="457200" indent="-457200">
              <a:defRPr sz="4000"/>
            </a:pPr>
            <a:r>
              <a:rPr dirty="0"/>
              <a:t>                    </a:t>
            </a:r>
          </a:p>
        </p:txBody>
      </p:sp>
      <p:pic>
        <p:nvPicPr>
          <p:cNvPr id="50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6325" y="404812"/>
            <a:ext cx="1728788" cy="2303463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</p:pic>
      <p:pic>
        <p:nvPicPr>
          <p:cNvPr id="506" name="palestra monaca.jfif" descr="palestra monaca.jf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062" y="3213100"/>
            <a:ext cx="2878138" cy="216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er i servizi comunali pre e post scuola a richiesta si rimanda al…"/>
          <p:cNvSpPr txBox="1"/>
          <p:nvPr/>
        </p:nvSpPr>
        <p:spPr>
          <a:xfrm>
            <a:off x="760094" y="571500"/>
            <a:ext cx="7480936" cy="2074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 b="1"/>
            </a:pPr>
            <a:r>
              <a:rPr dirty="0"/>
              <a:t>Per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servizi</a:t>
            </a:r>
            <a:r>
              <a:rPr dirty="0"/>
              <a:t> </a:t>
            </a:r>
            <a:r>
              <a:rPr dirty="0" err="1"/>
              <a:t>comunali</a:t>
            </a:r>
            <a:r>
              <a:rPr dirty="0"/>
              <a:t> </a:t>
            </a:r>
            <a:r>
              <a:rPr i="1" dirty="0"/>
              <a:t>pre </a:t>
            </a:r>
            <a:r>
              <a:rPr dirty="0"/>
              <a:t>e </a:t>
            </a:r>
            <a:r>
              <a:rPr i="1" dirty="0"/>
              <a:t>post </a:t>
            </a:r>
            <a:r>
              <a:rPr i="1" dirty="0" err="1"/>
              <a:t>scuola</a:t>
            </a:r>
            <a:r>
              <a:rPr i="1" dirty="0"/>
              <a:t> </a:t>
            </a:r>
            <a:r>
              <a:rPr dirty="0"/>
              <a:t>a </a:t>
            </a:r>
            <a:r>
              <a:rPr dirty="0" err="1"/>
              <a:t>richiesta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rimanda</a:t>
            </a:r>
            <a:r>
              <a:rPr dirty="0"/>
              <a:t> al </a:t>
            </a:r>
          </a:p>
          <a:p>
            <a:pPr algn="ctr">
              <a:defRPr sz="3200" b="1"/>
            </a:pPr>
            <a:r>
              <a:rPr dirty="0" err="1"/>
              <a:t>sito</a:t>
            </a:r>
            <a:r>
              <a:rPr dirty="0"/>
              <a:t> del </a:t>
            </a:r>
            <a:r>
              <a:rPr i="1" dirty="0" err="1"/>
              <a:t>Comune</a:t>
            </a:r>
            <a:r>
              <a:rPr i="1" dirty="0"/>
              <a:t> di </a:t>
            </a:r>
            <a:r>
              <a:rPr i="1" dirty="0" err="1"/>
              <a:t>Cesano</a:t>
            </a:r>
            <a:r>
              <a:rPr i="1" dirty="0"/>
              <a:t> </a:t>
            </a:r>
            <a:r>
              <a:rPr i="1" dirty="0" err="1"/>
              <a:t>Boscone</a:t>
            </a:r>
            <a:r>
              <a:rPr dirty="0"/>
              <a:t>, </a:t>
            </a:r>
          </a:p>
          <a:p>
            <a:pPr algn="ctr">
              <a:defRPr sz="3200" b="1"/>
            </a:pPr>
            <a:r>
              <a:rPr dirty="0" err="1"/>
              <a:t>sezione</a:t>
            </a:r>
            <a:r>
              <a:rPr dirty="0"/>
              <a:t>   </a:t>
            </a:r>
            <a:r>
              <a:rPr i="1" dirty="0" err="1"/>
              <a:t>Servizi</a:t>
            </a:r>
            <a:r>
              <a:rPr i="1" dirty="0"/>
              <a:t> </a:t>
            </a:r>
            <a:r>
              <a:rPr i="1" dirty="0" err="1"/>
              <a:t>scolastici</a:t>
            </a:r>
            <a:r>
              <a:rPr i="1" dirty="0"/>
              <a:t> </a:t>
            </a:r>
            <a:r>
              <a:rPr i="1" dirty="0" err="1"/>
              <a:t>integra</a:t>
            </a:r>
            <a:r>
              <a:rPr i="1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tivi</a:t>
            </a:r>
            <a:endParaRPr i="1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509" name="pre_post_scuola.1460531933.jpg" descr="pre_post_scuola.14605319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8812" y="3357562"/>
            <a:ext cx="5143501" cy="222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rogetto Accoglienza"/>
          <p:cNvSpPr txBox="1">
            <a:spLocks noGrp="1"/>
          </p:cNvSpPr>
          <p:nvPr>
            <p:ph type="title" idx="4294967295"/>
          </p:nvPr>
        </p:nvSpPr>
        <p:spPr>
          <a:xfrm>
            <a:off x="179387" y="4149725"/>
            <a:ext cx="8447088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latin typeface="Bell MT"/>
                <a:ea typeface="Bell MT"/>
                <a:cs typeface="Bell MT"/>
                <a:sym typeface="Bell MT"/>
              </a:defRPr>
            </a:lvl1pPr>
          </a:lstStyle>
          <a:p>
            <a:r>
              <a:t>Progetto Accoglienza</a:t>
            </a:r>
          </a:p>
        </p:txBody>
      </p:sp>
      <p:pic>
        <p:nvPicPr>
          <p:cNvPr id="512" name="1eca156427374c8abf4738e42b464eef_L.jpg" descr="1eca156427374c8abf4738e42b464eef_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928687"/>
            <a:ext cx="4929188" cy="2735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" grpId="1" animBg="1" advAuto="0"/>
      <p:bldP spid="51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Facilitare il passaggio graduale e sereno dei bambini da un ordine all’altro di scuola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Char char="•"/>
            </a:pPr>
            <a:r>
              <a:t>Facilitare il passaggio graduale e sereno dei bambini da un ordine all’altro di scuola.</a:t>
            </a:r>
          </a:p>
          <a:p>
            <a:pPr algn="just">
              <a:buSzTx/>
              <a:buNone/>
              <a:defRPr sz="2400"/>
            </a:pPr>
            <a:endParaRPr/>
          </a:p>
          <a:p>
            <a:pPr algn="just">
              <a:buChar char="•"/>
            </a:pPr>
            <a:r>
              <a:t>Provare coscienza di sé e del cambiamento. </a:t>
            </a:r>
          </a:p>
          <a:p>
            <a:pPr algn="just">
              <a:buChar char="•"/>
              <a:defRPr sz="2400"/>
            </a:pPr>
            <a:endParaRPr/>
          </a:p>
          <a:p>
            <a:pPr algn="just">
              <a:buChar char="•"/>
            </a:pPr>
            <a:r>
              <a:t>Costruire nuovi rapporti interpersonali (con i pari, con i compagni più piccoli/più grandi, con nuovi insegnanti).</a:t>
            </a:r>
          </a:p>
        </p:txBody>
      </p:sp>
      <p:sp>
        <p:nvSpPr>
          <p:cNvPr id="515" name="Le finalità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Le finalità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1" build="p" animBg="1" advAuto="0"/>
      <p:bldP spid="515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rogetto Accoglienza Infanzia Primari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000"/>
            </a:lvl1pPr>
          </a:lstStyle>
          <a:p>
            <a:r>
              <a:t>Progetto Accoglienza Infanzia Primaria</a:t>
            </a:r>
          </a:p>
        </p:txBody>
      </p:sp>
      <p:pic>
        <p:nvPicPr>
          <p:cNvPr id="51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5" y="2565400"/>
            <a:ext cx="2817813" cy="375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6325" y="3429000"/>
            <a:ext cx="2830513" cy="2417763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Il PROGETTO ACCOGLIENZA si esplicita per i bambini che affrontano il grande passo verso la scuola primaria ed è volto a facilitare il passaggio graduale e sereno da un ordine di scuola all’altro."/>
          <p:cNvSpPr txBox="1"/>
          <p:nvPr/>
        </p:nvSpPr>
        <p:spPr>
          <a:xfrm>
            <a:off x="436244" y="908050"/>
            <a:ext cx="8204836" cy="94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t>Il </a:t>
            </a:r>
            <a:r>
              <a:rPr b="1"/>
              <a:t>PROGETTO ACCOGLIENZA </a:t>
            </a:r>
            <a:r>
              <a:t>si esplicita per i bambini che affrontano il grande passo verso la scuola primaria ed è volto a facilitare il passaggio graduale e sereno da un ordine di scuola all’altro.</a:t>
            </a:r>
          </a:p>
        </p:txBody>
      </p:sp>
      <p:pic>
        <p:nvPicPr>
          <p:cNvPr id="52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3575" y="2060575"/>
            <a:ext cx="2736850" cy="317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2643187"/>
            <a:ext cx="3162300" cy="2460626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Contenut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FF0000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t>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Contenuti</a:t>
            </a:r>
          </a:p>
        </p:txBody>
      </p:sp>
      <p:sp>
        <p:nvSpPr>
          <p:cNvPr id="525" name="il tutoraggio…"/>
          <p:cNvSpPr txBox="1">
            <a:spLocks noGrp="1"/>
          </p:cNvSpPr>
          <p:nvPr>
            <p:ph type="body" idx="4294967295"/>
          </p:nvPr>
        </p:nvSpPr>
        <p:spPr>
          <a:xfrm>
            <a:off x="477837" y="1484312"/>
            <a:ext cx="6863529" cy="45432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il tutoraggio</a:t>
            </a:r>
          </a:p>
          <a:p>
            <a:pPr>
              <a:buChar char="•"/>
            </a:pPr>
            <a:r>
              <a:t>l’esplorazione e la conoscenza  di nuovi ambienti</a:t>
            </a:r>
          </a:p>
          <a:p>
            <a:pPr>
              <a:buChar char="•"/>
            </a:pPr>
            <a:r>
              <a:t>l’attenzione all’ascolto</a:t>
            </a:r>
          </a:p>
          <a:p>
            <a:pPr>
              <a:buChar char="•"/>
            </a:pPr>
            <a:r>
              <a:t>attività grafiche, pittoriche,</a:t>
            </a:r>
          </a:p>
          <a:p>
            <a:pPr>
              <a:buSzTx/>
              <a:buNone/>
            </a:pPr>
            <a:r>
              <a:t>    manipolative, ludiche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2" animBg="1" advAuto="0"/>
      <p:bldP spid="524" grpId="1" animBg="1" advAuto="0"/>
      <p:bldP spid="525" grpId="3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utor"/>
          <p:cNvSpPr txBox="1">
            <a:spLocks noGrp="1"/>
          </p:cNvSpPr>
          <p:nvPr>
            <p:ph type="title" idx="4294967295"/>
          </p:nvPr>
        </p:nvSpPr>
        <p:spPr>
          <a:xfrm>
            <a:off x="82550" y="4887912"/>
            <a:ext cx="48910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48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   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Tutor</a:t>
            </a:r>
            <a:r>
              <a:t>                                   </a:t>
            </a:r>
          </a:p>
        </p:txBody>
      </p:sp>
      <p:pic>
        <p:nvPicPr>
          <p:cNvPr id="5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587" y="1557337"/>
            <a:ext cx="3976688" cy="27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687" y="1844675"/>
            <a:ext cx="1800226" cy="237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4237" y="996950"/>
            <a:ext cx="1600201" cy="1695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6" name="Raggruppa"/>
          <p:cNvGrpSpPr/>
          <p:nvPr/>
        </p:nvGrpSpPr>
        <p:grpSpPr>
          <a:xfrm>
            <a:off x="3092223" y="522217"/>
            <a:ext cx="3782897" cy="2690570"/>
            <a:chOff x="0" y="0"/>
            <a:chExt cx="3782896" cy="2690569"/>
          </a:xfrm>
        </p:grpSpPr>
        <p:sp>
          <p:nvSpPr>
            <p:cNvPr id="531" name="Forma"/>
            <p:cNvSpPr/>
            <p:nvPr/>
          </p:nvSpPr>
          <p:spPr>
            <a:xfrm>
              <a:off x="903490" y="-1"/>
              <a:ext cx="2879407" cy="2690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2" name="Ovale"/>
            <p:cNvSpPr/>
            <p:nvPr/>
          </p:nvSpPr>
          <p:spPr>
            <a:xfrm>
              <a:off x="459022" y="1420096"/>
              <a:ext cx="479956" cy="44847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3" name="Ovale"/>
            <p:cNvSpPr/>
            <p:nvPr/>
          </p:nvSpPr>
          <p:spPr>
            <a:xfrm>
              <a:off x="151052" y="1565350"/>
              <a:ext cx="319970" cy="298981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4" name="Ovale"/>
            <p:cNvSpPr/>
            <p:nvPr/>
          </p:nvSpPr>
          <p:spPr>
            <a:xfrm>
              <a:off x="0" y="1682077"/>
              <a:ext cx="159985" cy="14949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5" name="Forma"/>
            <p:cNvSpPr/>
            <p:nvPr/>
          </p:nvSpPr>
          <p:spPr>
            <a:xfrm>
              <a:off x="1046785" y="145243"/>
              <a:ext cx="2641691" cy="229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37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2137" y="4116387"/>
            <a:ext cx="2265363" cy="2027238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Rettangolo"/>
          <p:cNvSpPr/>
          <p:nvPr/>
        </p:nvSpPr>
        <p:spPr>
          <a:xfrm>
            <a:off x="971550" y="4176712"/>
            <a:ext cx="1871663" cy="388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Rettangolo"/>
          <p:cNvSpPr/>
          <p:nvPr/>
        </p:nvSpPr>
        <p:spPr>
          <a:xfrm>
            <a:off x="6516687" y="4116387"/>
            <a:ext cx="1511301" cy="388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Alunni delle classi 4e"/>
          <p:cNvSpPr txBox="1"/>
          <p:nvPr/>
        </p:nvSpPr>
        <p:spPr>
          <a:xfrm>
            <a:off x="5708332" y="4475162"/>
            <a:ext cx="3128011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>
                <a:solidFill>
                  <a:srgbClr val="FF0000"/>
                </a:solidFill>
              </a:defRPr>
            </a:pPr>
            <a:r>
              <a:t>Alunni delle classi 4</a:t>
            </a:r>
            <a:r>
              <a:rPr baseline="30000"/>
              <a:t>e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2" animBg="1" advAuto="0"/>
      <p:bldP spid="528" grpId="4" animBg="1" advAuto="0"/>
      <p:bldP spid="529" grpId="5" animBg="1" advAuto="0"/>
      <p:bldP spid="530" grpId="7" animBg="1" advAuto="0"/>
      <p:bldP spid="536" grpId="6" animBg="1" advAuto="0"/>
      <p:bldP spid="537" grpId="1" animBg="1" advAuto="0"/>
      <p:bldP spid="540" grpId="3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rogetto Continuità Primaria - Secondaria"/>
          <p:cNvSpPr txBox="1"/>
          <p:nvPr/>
        </p:nvSpPr>
        <p:spPr>
          <a:xfrm>
            <a:off x="225107" y="333375"/>
            <a:ext cx="8693786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/>
            </a:lvl1pPr>
          </a:lstStyle>
          <a:p>
            <a:r>
              <a:t>Progetto Continuità Primaria - Secondaria</a:t>
            </a:r>
          </a:p>
        </p:txBody>
      </p:sp>
      <p:sp>
        <p:nvSpPr>
          <p:cNvPr id="543" name="Nell’ambito del progetto Continuità Primaria-Secondaria si inserisce il momento relativo alla «presentazione degli strumenti» che i docenti di strumento del corso ad orientamento musicale svolgono nel mese di Novembre nei due plessi delle Scuole Primarie"/>
          <p:cNvSpPr txBox="1"/>
          <p:nvPr/>
        </p:nvSpPr>
        <p:spPr>
          <a:xfrm>
            <a:off x="514032" y="981075"/>
            <a:ext cx="8188961" cy="155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000"/>
            </a:lvl1pPr>
          </a:lstStyle>
          <a:p>
            <a:r>
              <a:t>Nell’ambito del progetto Continuità Primaria-Secondaria si inserisce il momento relativo alla «presentazione degli strumenti» che i docenti di strumento del corso ad orientamento musicale svolgono nel mese di Novembre nei due plessi delle Scuole Primarie del nostro Istituto.</a:t>
            </a:r>
          </a:p>
        </p:txBody>
      </p:sp>
      <p:pic>
        <p:nvPicPr>
          <p:cNvPr id="5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12" y="2457450"/>
            <a:ext cx="4175126" cy="304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3437" y="2457450"/>
            <a:ext cx="4140201" cy="3049588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Plesso Matteotti"/>
          <p:cNvSpPr txBox="1"/>
          <p:nvPr/>
        </p:nvSpPr>
        <p:spPr>
          <a:xfrm>
            <a:off x="585469" y="5537200"/>
            <a:ext cx="394081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Plesso Matteotti</a:t>
            </a:r>
          </a:p>
        </p:txBody>
      </p:sp>
      <p:sp>
        <p:nvSpPr>
          <p:cNvPr id="547" name="Plesso Monaca"/>
          <p:cNvSpPr txBox="1"/>
          <p:nvPr/>
        </p:nvSpPr>
        <p:spPr>
          <a:xfrm>
            <a:off x="4689157" y="5584825"/>
            <a:ext cx="401383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Plesso Monaca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Attività svolte"/>
          <p:cNvSpPr txBox="1">
            <a:spLocks noGrp="1"/>
          </p:cNvSpPr>
          <p:nvPr>
            <p:ph type="title" idx="4294967295"/>
          </p:nvPr>
        </p:nvSpPr>
        <p:spPr>
          <a:xfrm>
            <a:off x="-2077733" y="-45964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Attività svolte</a:t>
            </a:r>
          </a:p>
        </p:txBody>
      </p:sp>
      <p:pic>
        <p:nvPicPr>
          <p:cNvPr id="5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8085" y="1675105"/>
            <a:ext cx="1990385" cy="1982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3971" y="1586280"/>
            <a:ext cx="1800226" cy="2071689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Giornata della Memoria"/>
          <p:cNvSpPr txBox="1"/>
          <p:nvPr/>
        </p:nvSpPr>
        <p:spPr>
          <a:xfrm>
            <a:off x="5631195" y="3739122"/>
            <a:ext cx="2181165" cy="646331"/>
          </a:xfrm>
          <a:prstGeom prst="rect">
            <a:avLst/>
          </a:prstGeom>
          <a:solidFill>
            <a:srgbClr val="FEF88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err="1"/>
              <a:t>Giornata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Memoria</a:t>
            </a:r>
          </a:p>
        </p:txBody>
      </p:sp>
      <p:pic>
        <p:nvPicPr>
          <p:cNvPr id="554" name="WhatsApp Image 2023-10-27 at 13.13.14.JPEG" descr="WhatsApp Image 2023-10-27 at 13.13.1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128" y="1076052"/>
            <a:ext cx="2287588" cy="470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HOTO-2023-04-15-23-21-47.jpg" descr="PHOTO-2023-04-15-23-21-4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0809" y="4385453"/>
            <a:ext cx="3043395" cy="2282546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Giornata con la protezione civile"/>
          <p:cNvSpPr txBox="1"/>
          <p:nvPr/>
        </p:nvSpPr>
        <p:spPr>
          <a:xfrm>
            <a:off x="2374012" y="3696438"/>
            <a:ext cx="1712171" cy="625188"/>
          </a:xfrm>
          <a:prstGeom prst="rect">
            <a:avLst/>
          </a:prstGeom>
          <a:solidFill>
            <a:srgbClr val="FEF88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 err="1"/>
              <a:t>Giornata</a:t>
            </a:r>
            <a:r>
              <a:rPr dirty="0"/>
              <a:t> con la </a:t>
            </a:r>
            <a:r>
              <a:rPr dirty="0" err="1"/>
              <a:t>protezione</a:t>
            </a:r>
            <a:r>
              <a:rPr dirty="0"/>
              <a:t> </a:t>
            </a:r>
            <a:r>
              <a:rPr dirty="0" err="1"/>
              <a:t>civile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A capo dell’Istituto…"/>
          <p:cNvSpPr txBox="1">
            <a:spLocks noGrp="1"/>
          </p:cNvSpPr>
          <p:nvPr>
            <p:ph type="body" sz="half" idx="4294967295"/>
          </p:nvPr>
        </p:nvSpPr>
        <p:spPr>
          <a:xfrm>
            <a:off x="3095625" y="839787"/>
            <a:ext cx="5262563" cy="35179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SzTx/>
              <a:buNone/>
              <a:defRPr sz="3000"/>
            </a:pPr>
            <a:r>
              <a:t>A capo dell’Istituto </a:t>
            </a:r>
          </a:p>
          <a:p>
            <a:pPr algn="ctr">
              <a:buSzTx/>
              <a:buNone/>
              <a:defRPr sz="3000"/>
            </a:pPr>
            <a:r>
              <a:t>da settembre 2019</a:t>
            </a:r>
          </a:p>
          <a:p>
            <a:pPr algn="ctr">
              <a:buSzTx/>
              <a:buNone/>
              <a:defRPr sz="3000"/>
            </a:pPr>
            <a:r>
              <a:t>La Dirigente Scolastica</a:t>
            </a:r>
          </a:p>
          <a:p>
            <a:pPr algn="ctr">
              <a:buChar char="•"/>
              <a:defRPr sz="3300"/>
            </a:pPr>
            <a:endParaRPr/>
          </a:p>
          <a:p>
            <a:pPr algn="ctr">
              <a:buChar char="•"/>
              <a:defRPr sz="3000" b="1">
                <a:solidFill>
                  <a:srgbClr val="FF0000"/>
                </a:solidFill>
              </a:defRPr>
            </a:pPr>
            <a:r>
              <a:t>Dott.ssa Nicolina Giuseppina </a:t>
            </a:r>
          </a:p>
          <a:p>
            <a:pPr algn="ctr">
              <a:buSzTx/>
              <a:buNone/>
              <a:defRPr sz="3000" b="1">
                <a:solidFill>
                  <a:srgbClr val="FF0000"/>
                </a:solidFill>
              </a:defRPr>
            </a:pPr>
            <a:r>
              <a:t>LO VERDE</a:t>
            </a:r>
          </a:p>
        </p:txBody>
      </p:sp>
      <p:pic>
        <p:nvPicPr>
          <p:cNvPr id="385" name="Dirigente Scolastico - Istituto Comprensivo Leonardo Da Vinci" descr="Dirigente Scolastico - Istituto Comprensivo Leonardo Da Vinc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463468">
            <a:off x="411162" y="2341562"/>
            <a:ext cx="2595563" cy="2965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lli.jfif" descr="bulli.jf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6033" y="116632"/>
            <a:ext cx="3096861" cy="4680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84" y="3908524"/>
            <a:ext cx="5801615" cy="263590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evenzione…"/>
          <p:cNvSpPr txBox="1"/>
          <p:nvPr/>
        </p:nvSpPr>
        <p:spPr>
          <a:xfrm>
            <a:off x="3106337" y="3166954"/>
            <a:ext cx="2482675" cy="646331"/>
          </a:xfrm>
          <a:prstGeom prst="rect">
            <a:avLst/>
          </a:prstGeom>
          <a:solidFill>
            <a:srgbClr val="FEF88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err="1"/>
              <a:t>Prevenzione</a:t>
            </a:r>
            <a:r>
              <a:rPr dirty="0"/>
              <a:t> </a:t>
            </a:r>
          </a:p>
          <a:p>
            <a:r>
              <a:rPr dirty="0" err="1"/>
              <a:t>Bullismo</a:t>
            </a:r>
            <a:r>
              <a:rPr dirty="0"/>
              <a:t> e </a:t>
            </a:r>
            <a:r>
              <a:rPr dirty="0" err="1"/>
              <a:t>Cyberbullismo</a:t>
            </a:r>
            <a:endParaRPr dirty="0"/>
          </a:p>
        </p:txBody>
      </p:sp>
      <p:pic>
        <p:nvPicPr>
          <p:cNvPr id="1026" name="Picture 2" descr="https://www.icsdavinci.edu.it/images/Mission_Bu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4" y="330914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HOTO-2023-10-31-17-32-06.jpg" descr="PHOTO-2023-10-31-17-32-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3280" y="3933057"/>
            <a:ext cx="3514539" cy="2635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7178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328" y="590232"/>
            <a:ext cx="2973235" cy="388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Attività in palestra"/>
          <p:cNvSpPr txBox="1"/>
          <p:nvPr/>
        </p:nvSpPr>
        <p:spPr>
          <a:xfrm>
            <a:off x="2193407" y="3258909"/>
            <a:ext cx="2159001" cy="340182"/>
          </a:xfrm>
          <a:prstGeom prst="rect">
            <a:avLst/>
          </a:prstGeom>
          <a:solidFill>
            <a:srgbClr val="FEF88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Attività</a:t>
            </a:r>
            <a:r>
              <a:rPr sz="2000"/>
              <a:t> in palestra</a:t>
            </a:r>
          </a:p>
        </p:txBody>
      </p:sp>
      <p:pic>
        <p:nvPicPr>
          <p:cNvPr id="56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8262" y="549275"/>
            <a:ext cx="3608388" cy="215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2387" y="3429000"/>
            <a:ext cx="3600451" cy="3240088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Le emozioni…"/>
          <p:cNvSpPr txBox="1"/>
          <p:nvPr/>
        </p:nvSpPr>
        <p:spPr>
          <a:xfrm>
            <a:off x="6156389" y="2592406"/>
            <a:ext cx="1871664" cy="917288"/>
          </a:xfrm>
          <a:prstGeom prst="rect">
            <a:avLst/>
          </a:prstGeom>
          <a:solidFill>
            <a:srgbClr val="FEF88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endParaRPr/>
          </a:p>
          <a:p>
            <a:pPr algn="ctr"/>
            <a:r>
              <a:t>Le emozioni…</a:t>
            </a:r>
          </a:p>
        </p:txBody>
      </p:sp>
      <p:pic>
        <p:nvPicPr>
          <p:cNvPr id="566" name="83c98b11-806f-402d-9f41-9763df8558fc.jpg" descr="83c98b11-806f-402d-9f41-9763df8558f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282" y="4290753"/>
            <a:ext cx="4599472" cy="2230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contributo_0.jpg" descr="contributo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188912"/>
            <a:ext cx="5449888" cy="2660651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Ai genitori di tutti gli alunni iscritti nel nostro istituto viene caldamente consigliato il versamento di un contributo volontario da cui si attinge per sostenere e migliorare l’ampliamento dell’offerta formativa della scuola mediante l’acquisto di stru"/>
          <p:cNvSpPr txBox="1"/>
          <p:nvPr/>
        </p:nvSpPr>
        <p:spPr>
          <a:xfrm>
            <a:off x="545782" y="3213100"/>
            <a:ext cx="8195311" cy="3753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/>
            </a:pPr>
            <a:r>
              <a:t>Ai genitori di tutti gli alunni iscritti nel nostro istituto viene caldamente consigliato il versamento di un contributo volontario da cui si attinge per sostenere e migliorare l’ampliamento dell’offerta formativa della scuola mediante l’acquisto di strumenti migliorativi per la didattica e per i progetti con gli enti esterni. </a:t>
            </a:r>
          </a:p>
          <a:p>
            <a:pPr algn="just">
              <a:defRPr sz="2000"/>
            </a:pPr>
            <a:r>
              <a:t>Esso ha natura esclusivamente volontaria, non è obbligatorio per l’iscrizione, viene deliberato dal Consiglio d’Istituto ma, in base alla sua consistenza, dipende il miglioramento dell’offerta formativa. </a:t>
            </a:r>
          </a:p>
          <a:p>
            <a:pPr algn="just">
              <a:defRPr sz="2000"/>
            </a:pPr>
            <a:r>
              <a:t>È comprensivo della quota di assicurazione infortuni e responsabilità civile degli alunni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algn="just"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sz="20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È possibile avviare la fase della registrazione sul sito web www.iscrizioni.istruzione.it.…"/>
          <p:cNvSpPr txBox="1"/>
          <p:nvPr/>
        </p:nvSpPr>
        <p:spPr>
          <a:xfrm>
            <a:off x="509269" y="1735137"/>
            <a:ext cx="8339774" cy="4882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endParaRPr/>
          </a:p>
          <a:p>
            <a:pPr algn="ctr">
              <a:defRPr sz="2400"/>
            </a:pPr>
            <a:r>
              <a:t>È possibile avviare la fase della registrazione sul sito web </a:t>
            </a:r>
            <a:r>
              <a:rPr b="1"/>
              <a:t>www.iscrizioni.istruzione.it</a:t>
            </a:r>
            <a:r>
              <a:t>. </a:t>
            </a:r>
          </a:p>
          <a:p>
            <a:pPr algn="ctr">
              <a:defRPr sz="2400"/>
            </a:pPr>
            <a:endParaRPr/>
          </a:p>
          <a:p>
            <a:pPr algn="ctr">
              <a:defRPr sz="2400"/>
            </a:pPr>
            <a:r>
              <a:t>I genitori e gli esercenti la responsabilità genitoriale accedono al servizio "Iscrizioni on line", disponibile sul portale del MIUR (www.istruzione.it) utilizzando le credenziali fornite tramite la registrazione. </a:t>
            </a:r>
          </a:p>
          <a:p>
            <a:pPr algn="ctr">
              <a:defRPr sz="2400"/>
            </a:pPr>
            <a:r>
              <a:t>Le date relative alle iscrizioni, non appena il MIUR le renderà note, verranno pubblicate sul sito dell’Istituto.</a:t>
            </a:r>
            <a:endParaRPr>
              <a:solidFill>
                <a:srgbClr val="FF0000"/>
              </a:solidFill>
            </a:endParaRPr>
          </a:p>
          <a:p>
            <a:pPr algn="ctr">
              <a:defRPr sz="2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Chi è possesso di un’identità digitale (SPID) potrà accedere al servizio utilizzando le credenziali del proprio gestore e senza effettuare ulteriori registrazioni.</a:t>
            </a:r>
          </a:p>
        </p:txBody>
      </p:sp>
      <p:pic>
        <p:nvPicPr>
          <p:cNvPr id="57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212" y="3154362"/>
            <a:ext cx="7521576" cy="54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8850" y="-100013"/>
            <a:ext cx="4900613" cy="2152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Vi aspettiamo"/>
          <p:cNvSpPr txBox="1"/>
          <p:nvPr/>
        </p:nvSpPr>
        <p:spPr>
          <a:xfrm>
            <a:off x="2728595" y="288925"/>
            <a:ext cx="3916998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r>
              <a:t>Vi aspettiamo </a:t>
            </a:r>
          </a:p>
        </p:txBody>
      </p:sp>
      <p:pic>
        <p:nvPicPr>
          <p:cNvPr id="57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7399">
            <a:off x="2495550" y="2000250"/>
            <a:ext cx="4706938" cy="4495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Testo"/>
          <p:cNvSpPr txBox="1"/>
          <p:nvPr/>
        </p:nvSpPr>
        <p:spPr>
          <a:xfrm>
            <a:off x="4833620" y="2716212"/>
            <a:ext cx="2920048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     </a:t>
            </a:r>
          </a:p>
        </p:txBody>
      </p:sp>
      <p:sp>
        <p:nvSpPr>
          <p:cNvPr id="578" name="a settembre"/>
          <p:cNvSpPr txBox="1"/>
          <p:nvPr/>
        </p:nvSpPr>
        <p:spPr>
          <a:xfrm>
            <a:off x="2603182" y="1074737"/>
            <a:ext cx="4312286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r>
              <a:t>a settembre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fill="hold" tmFilter="0, 0; .2, .5; .8, .5; 1, 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fill="hold"/>
                                        <p:tgtEl>
                                          <p:spTgt spid="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UFFICI DI SEGRETERIA"/>
          <p:cNvSpPr txBox="1"/>
          <p:nvPr/>
        </p:nvSpPr>
        <p:spPr>
          <a:xfrm>
            <a:off x="1545907" y="357187"/>
            <a:ext cx="6636386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1100"/>
              </a:spcBef>
              <a:defRPr sz="4800" b="1">
                <a:solidFill>
                  <a:srgbClr val="FF0000"/>
                </a:solidFill>
              </a:defRPr>
            </a:lvl1pPr>
          </a:lstStyle>
          <a:p>
            <a:r>
              <a:t>UFFICI DI SEGRETERIA</a:t>
            </a:r>
          </a:p>
        </p:txBody>
      </p:sp>
      <p:sp>
        <p:nvSpPr>
          <p:cNvPr id="388" name="A capo dei Servizi Amministrativi…"/>
          <p:cNvSpPr txBox="1"/>
          <p:nvPr/>
        </p:nvSpPr>
        <p:spPr>
          <a:xfrm>
            <a:off x="321945" y="1412874"/>
            <a:ext cx="8496935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2400"/>
            </a:pPr>
            <a:r>
              <a:rPr dirty="0"/>
              <a:t>A capo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Servizi</a:t>
            </a:r>
            <a:r>
              <a:rPr dirty="0"/>
              <a:t> </a:t>
            </a:r>
            <a:r>
              <a:rPr dirty="0" err="1"/>
              <a:t>Amministrativi</a:t>
            </a:r>
            <a:r>
              <a:rPr dirty="0"/>
              <a:t> </a:t>
            </a:r>
          </a:p>
          <a:p>
            <a:pPr algn="ctr" defTabSz="457200">
              <a:defRPr sz="2400"/>
            </a:pPr>
            <a:r>
              <a:rPr dirty="0"/>
              <a:t>e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gestione</a:t>
            </a:r>
            <a:r>
              <a:rPr dirty="0"/>
              <a:t> del </a:t>
            </a:r>
            <a:r>
              <a:rPr dirty="0" err="1"/>
              <a:t>personale</a:t>
            </a:r>
            <a:r>
              <a:rPr dirty="0"/>
              <a:t> Ata</a:t>
            </a:r>
          </a:p>
          <a:p>
            <a:pPr algn="ctr" defTabSz="457200">
              <a:defRPr sz="2400"/>
            </a:pPr>
            <a:r>
              <a:rPr dirty="0"/>
              <a:t>da </a:t>
            </a:r>
            <a:r>
              <a:rPr dirty="0" err="1"/>
              <a:t>settembre</a:t>
            </a:r>
            <a:r>
              <a:rPr dirty="0"/>
              <a:t> 2020</a:t>
            </a:r>
          </a:p>
          <a:p>
            <a:pPr algn="ctr" defTabSz="457200">
              <a:defRPr sz="800"/>
            </a:pPr>
            <a:endParaRPr dirty="0"/>
          </a:p>
          <a:p>
            <a:pPr algn="ctr" defTabSz="457200">
              <a:defRPr sz="2400" b="1">
                <a:solidFill>
                  <a:srgbClr val="FF0000"/>
                </a:solidFill>
              </a:defRPr>
            </a:pPr>
            <a:r>
              <a:rPr dirty="0" err="1"/>
              <a:t>Dott.ssa</a:t>
            </a:r>
            <a:r>
              <a:rPr dirty="0"/>
              <a:t> ADDOLORATA RODIA</a:t>
            </a:r>
          </a:p>
          <a:p>
            <a:pPr algn="ctr" defTabSz="457200">
              <a:defRPr sz="2400"/>
            </a:pPr>
            <a:endParaRPr dirty="0"/>
          </a:p>
          <a:p>
            <a:pPr algn="ctr" defTabSz="457200">
              <a:defRPr sz="2400"/>
            </a:pPr>
            <a:r>
              <a:rPr dirty="0"/>
              <a:t>Via Vespucci, 9</a:t>
            </a:r>
            <a:endParaRPr b="1" dirty="0">
              <a:solidFill>
                <a:srgbClr val="FF0000"/>
              </a:solidFill>
            </a:endParaRPr>
          </a:p>
          <a:p>
            <a:pPr algn="ctr" defTabSz="457200">
              <a:defRPr sz="3200"/>
            </a:pPr>
            <a:r>
              <a:rPr dirty="0" err="1"/>
              <a:t>Telefono</a:t>
            </a:r>
            <a:r>
              <a:rPr dirty="0"/>
              <a:t> </a:t>
            </a:r>
            <a:r>
              <a:rPr dirty="0" smtClean="0"/>
              <a:t>02 </a:t>
            </a:r>
            <a:r>
              <a:rPr dirty="0"/>
              <a:t>4501218</a:t>
            </a:r>
          </a:p>
          <a:p>
            <a:pPr algn="ctr" defTabSz="457200">
              <a:defRPr sz="2400"/>
            </a:pPr>
            <a:r>
              <a:rPr dirty="0"/>
              <a:t>Posta </a:t>
            </a:r>
            <a:r>
              <a:rPr dirty="0" err="1"/>
              <a:t>elettronica</a:t>
            </a:r>
            <a:r>
              <a:rPr dirty="0"/>
              <a:t>  </a:t>
            </a:r>
            <a:r>
              <a:rPr sz="3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miic8et00x@istruzione.it</a:t>
            </a:r>
            <a:endParaRPr sz="3200" dirty="0"/>
          </a:p>
          <a:p>
            <a:pPr algn="ctr" defTabSz="457200">
              <a:defRPr sz="3200"/>
            </a:pPr>
            <a:endParaRPr sz="3200" dirty="0"/>
          </a:p>
          <a:p>
            <a:pPr algn="ctr" defTabSz="457200">
              <a:defRPr sz="3200"/>
            </a:pPr>
            <a:r>
              <a:rPr dirty="0" err="1"/>
              <a:t>orario</a:t>
            </a:r>
            <a:r>
              <a:rPr dirty="0"/>
              <a:t> </a:t>
            </a:r>
            <a:r>
              <a:rPr dirty="0" err="1"/>
              <a:t>sportello</a:t>
            </a:r>
            <a:endParaRPr dirty="0"/>
          </a:p>
          <a:p>
            <a:pPr algn="ctr" defTabSz="457200">
              <a:defRPr sz="3200"/>
            </a:pPr>
            <a:r>
              <a:rPr dirty="0"/>
              <a:t>dal </a:t>
            </a:r>
            <a:r>
              <a:rPr dirty="0" err="1"/>
              <a:t>lunedì</a:t>
            </a:r>
            <a:r>
              <a:rPr dirty="0"/>
              <a:t> al </a:t>
            </a:r>
            <a:r>
              <a:rPr dirty="0" err="1"/>
              <a:t>venerdì</a:t>
            </a:r>
            <a:r>
              <a:rPr dirty="0"/>
              <a:t>   9:00 – 10:00</a:t>
            </a:r>
          </a:p>
        </p:txBody>
      </p:sp>
      <p:pic>
        <p:nvPicPr>
          <p:cNvPr id="389" name="Trasferimento uffici di SEGRETERIA | Istituto Scolastico Comprensivo “  Luciani SS. Filippo e Giacomo” Ascoli Piceno" descr="Trasferimento uffici di SEGRETERIA | Istituto Scolastico Comprensivo “  Luciani SS. Filippo e Giacomo” Ascoli Pice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225" y="938212"/>
            <a:ext cx="1866900" cy="1481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I CINQUE PLESSI DELL’ISTITUTO DA VINCI"/>
          <p:cNvSpPr txBox="1"/>
          <p:nvPr/>
        </p:nvSpPr>
        <p:spPr>
          <a:xfrm>
            <a:off x="282257" y="561945"/>
            <a:ext cx="8579486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3600" b="1">
                <a:solidFill>
                  <a:srgbClr val="002060"/>
                </a:solidFill>
              </a:defRPr>
            </a:lvl1pPr>
          </a:lstStyle>
          <a:p>
            <a:r>
              <a:t>I CINQUE PLESSI DELL’ISTITUTO DA VINCI</a:t>
            </a:r>
          </a:p>
        </p:txBody>
      </p:sp>
      <p:sp>
        <p:nvSpPr>
          <p:cNvPr id="392" name="Scuola dell’infanzia Acacie…"/>
          <p:cNvSpPr txBox="1"/>
          <p:nvPr/>
        </p:nvSpPr>
        <p:spPr>
          <a:xfrm>
            <a:off x="250507" y="1358900"/>
            <a:ext cx="4170998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buSzPct val="100000"/>
              <a:buChar char="▪"/>
              <a:defRPr sz="2000" b="1">
                <a:solidFill>
                  <a:srgbClr val="FF0000"/>
                </a:solidFill>
              </a:defRPr>
            </a:pPr>
            <a:r>
              <a:t>Scuola dell’infanzia Acacie</a:t>
            </a:r>
          </a:p>
          <a:p>
            <a:pPr marL="342900" indent="-342900" defTabSz="457200">
              <a:defRPr sz="2000"/>
            </a:pPr>
            <a:r>
              <a:t>    Via Delle Acacie, 16</a:t>
            </a:r>
          </a:p>
        </p:txBody>
      </p:sp>
      <p:sp>
        <p:nvSpPr>
          <p:cNvPr id="393" name="Scuola dell’infanzia Saragat…"/>
          <p:cNvSpPr txBox="1"/>
          <p:nvPr/>
        </p:nvSpPr>
        <p:spPr>
          <a:xfrm>
            <a:off x="4835207" y="1316037"/>
            <a:ext cx="4004311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buSzPct val="100000"/>
              <a:buChar char="▪"/>
              <a:defRPr sz="2000" b="1">
                <a:solidFill>
                  <a:srgbClr val="FF0000"/>
                </a:solidFill>
              </a:defRPr>
            </a:pPr>
            <a:r>
              <a:t>Scuola dell’infanzia Saragat</a:t>
            </a:r>
          </a:p>
          <a:p>
            <a:pPr marL="342900" indent="-342900" defTabSz="457200">
              <a:defRPr sz="2000"/>
            </a:pPr>
            <a:r>
              <a:t>     Via Libertà,13 </a:t>
            </a:r>
          </a:p>
        </p:txBody>
      </p:sp>
      <p:sp>
        <p:nvSpPr>
          <p:cNvPr id="394" name="Scuola Primaria Matteotti…"/>
          <p:cNvSpPr txBox="1"/>
          <p:nvPr/>
        </p:nvSpPr>
        <p:spPr>
          <a:xfrm>
            <a:off x="260032" y="3357562"/>
            <a:ext cx="40979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buSzPct val="100000"/>
              <a:buChar char="▪"/>
              <a:defRPr sz="2000" b="1">
                <a:solidFill>
                  <a:srgbClr val="FF0000"/>
                </a:solidFill>
              </a:defRPr>
            </a:pPr>
            <a:r>
              <a:t>Scuola Primaria Matteotti</a:t>
            </a:r>
          </a:p>
          <a:p>
            <a:pPr marL="342900" indent="-342900" defTabSz="457200">
              <a:defRPr sz="2000"/>
            </a:pPr>
            <a:r>
              <a:t>     Via Libertà, 19</a:t>
            </a:r>
          </a:p>
        </p:txBody>
      </p:sp>
      <p:sp>
        <p:nvSpPr>
          <p:cNvPr id="395" name="Scuola Primaria Monaca…"/>
          <p:cNvSpPr txBox="1"/>
          <p:nvPr/>
        </p:nvSpPr>
        <p:spPr>
          <a:xfrm>
            <a:off x="4833620" y="3573462"/>
            <a:ext cx="4048760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buSzPct val="100000"/>
              <a:buChar char="▪"/>
              <a:defRPr sz="2000" b="1">
                <a:solidFill>
                  <a:srgbClr val="FF0000"/>
                </a:solidFill>
              </a:defRPr>
            </a:pPr>
            <a:r>
              <a:t>Scuola Primaria Monaca</a:t>
            </a:r>
          </a:p>
          <a:p>
            <a:pPr marL="342900" indent="-342900" defTabSz="457200">
              <a:defRPr sz="2000"/>
            </a:pPr>
            <a:r>
              <a:t>Via Vespucci, 11</a:t>
            </a:r>
          </a:p>
        </p:txBody>
      </p:sp>
      <p:sp>
        <p:nvSpPr>
          <p:cNvPr id="396" name="Scuola secondaria ad indirizzo musicale L. Da Vinci…"/>
          <p:cNvSpPr txBox="1"/>
          <p:nvPr/>
        </p:nvSpPr>
        <p:spPr>
          <a:xfrm>
            <a:off x="296545" y="5229225"/>
            <a:ext cx="4099560" cy="94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buSzPct val="100000"/>
              <a:buChar char="▪"/>
              <a:defRPr sz="2000" b="1">
                <a:solidFill>
                  <a:srgbClr val="FF0000"/>
                </a:solidFill>
              </a:defRPr>
            </a:pPr>
            <a:r>
              <a:t>Scuola secondaria ad indirizzo musicale L. Da Vinci</a:t>
            </a:r>
          </a:p>
          <a:p>
            <a:pPr marL="342900" indent="-342900" defTabSz="457200">
              <a:defRPr sz="2000"/>
            </a:pPr>
            <a:r>
              <a:t>     Via Vespucci, 9</a:t>
            </a:r>
          </a:p>
        </p:txBody>
      </p:sp>
      <p:pic>
        <p:nvPicPr>
          <p:cNvPr id="397" name="https://www.icsdavinci.edu.it/images/sampledata/asimages/team/Saragat1.jpg" descr="https://www.icsdavinci.edu.it/images/sampledata/asimages/team/Saragat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1812" y="1689100"/>
            <a:ext cx="1865313" cy="154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https://www.icsdavinci.edu.it/images/sampledata/asimages/team/Acacie1.jpg" descr="https://www.icsdavinci.edu.it/images/sampledata/asimages/team/Acaci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200" y="1701800"/>
            <a:ext cx="1620838" cy="1377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https://www.icsdavinci.edu.it/images/sampledata/asimages/team/Matteotti1.jpg" descr="https://www.icsdavinci.edu.it/images/sampledata/asimages/team/Matteotti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0112" y="3687762"/>
            <a:ext cx="1620838" cy="121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https://www.icsdavinci.edu.it/images/sampledata/asimages/team/da-Vinci-2.jpg" descr="https://www.icsdavinci.edu.it/images/sampledata/asimages/team/da-Vinci-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3025" y="5260975"/>
            <a:ext cx="1920875" cy="143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https://www.icsdavinci.edu.it/images/sampledata/asimages/team/Monaca.jpg" descr="https://www.icsdavinci.edu.it/images/sampledata/asimages/team/Monac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61162" y="3981450"/>
            <a:ext cx="2097088" cy="1889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CUOLA PRIMARIA “ G. MATTEOTTI ”…"/>
          <p:cNvSpPr txBox="1"/>
          <p:nvPr/>
        </p:nvSpPr>
        <p:spPr>
          <a:xfrm>
            <a:off x="545782" y="357187"/>
            <a:ext cx="8052436" cy="332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SCUOLA PRIMARIA “ G. MATTEOTTI ”</a:t>
            </a:r>
          </a:p>
          <a:p>
            <a:r>
              <a:t> </a:t>
            </a:r>
          </a:p>
          <a:p>
            <a:pPr algn="just">
              <a:defRPr sz="2000"/>
            </a:pPr>
            <a:r>
              <a:t>La struttura, oltre alle 12 aule, è dotata di spazi attrezzati per la multimedialità con LIM; la lingua inglese; le attività di arte e immagine; un laboratorio di informatica, due aule per la mensa, un’aula docenti e una adibita a biblioteca, 3 aule dedicate ad attività scolastiche anche in piccolo gruppo e una palestra.</a:t>
            </a:r>
          </a:p>
          <a:p>
            <a:pPr algn="just">
              <a:defRPr sz="2000"/>
            </a:pPr>
            <a:r>
              <a:t>La scuola è contornata da un giardino con un boschetto piantumato dai ragazzi molti anni fa , la serra , uno spazio per gli orti, 2 spazi con i tappetoni per i più piccoli, una pista di atletica e un campo con rete per pallavolo.</a:t>
            </a:r>
          </a:p>
        </p:txBody>
      </p:sp>
      <p:pic>
        <p:nvPicPr>
          <p:cNvPr id="404" name="IMG_20201124_102924.jpg" descr="IMG_20201124_1029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6362" y="3786187"/>
            <a:ext cx="3638551" cy="259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li spazi esterni"/>
          <p:cNvSpPr txBox="1"/>
          <p:nvPr/>
        </p:nvSpPr>
        <p:spPr>
          <a:xfrm>
            <a:off x="1271269" y="188912"/>
            <a:ext cx="6677661" cy="133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0000"/>
                </a:solidFill>
              </a:defRPr>
            </a:lvl1pPr>
          </a:lstStyle>
          <a:p>
            <a:r>
              <a:t>Gli spazi esterni</a:t>
            </a:r>
          </a:p>
        </p:txBody>
      </p:sp>
      <p:grpSp>
        <p:nvGrpSpPr>
          <p:cNvPr id="409" name="Raggruppa"/>
          <p:cNvGrpSpPr/>
          <p:nvPr/>
        </p:nvGrpSpPr>
        <p:grpSpPr>
          <a:xfrm>
            <a:off x="3178174" y="656641"/>
            <a:ext cx="2863851" cy="1200151"/>
            <a:chOff x="0" y="0"/>
            <a:chExt cx="2863850" cy="1200150"/>
          </a:xfrm>
        </p:grpSpPr>
        <p:pic>
          <p:nvPicPr>
            <p:cNvPr id="407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63850" cy="1200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Matteotti"/>
            <p:cNvSpPr txBox="1"/>
            <p:nvPr/>
          </p:nvSpPr>
          <p:spPr>
            <a:xfrm>
              <a:off x="113188" y="219286"/>
              <a:ext cx="2637474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0000"/>
                  </a:solidFill>
                </a:defRPr>
              </a:lvl1pPr>
            </a:lstStyle>
            <a:p>
              <a:r>
                <a:t>Matteotti</a:t>
              </a:r>
            </a:p>
          </p:txBody>
        </p:sp>
      </p:grpSp>
      <p:pic>
        <p:nvPicPr>
          <p:cNvPr id="410" name="IMG_20201124_103025.jpg" descr="IMG_20201124_1030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0" y="1000125"/>
            <a:ext cx="2643188" cy="19827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411" name="IMG_20201124_101309.jpg" descr="IMG_20201124_1013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0" y="1785937"/>
            <a:ext cx="2500313" cy="1874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G_20201124_101142.jpg" descr="IMG_20201124_10114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3857625"/>
            <a:ext cx="2214563" cy="278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G_20201124_101220.jpg" descr="IMG_20201124_10122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2937" y="3786187"/>
            <a:ext cx="2000251" cy="2667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GIARDINO CON TAPPETONI"/>
          <p:cNvSpPr txBox="1"/>
          <p:nvPr/>
        </p:nvSpPr>
        <p:spPr>
          <a:xfrm>
            <a:off x="545782" y="2571750"/>
            <a:ext cx="2123124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r>
              <a:t>GIARDINO CON TAPPETONI</a:t>
            </a:r>
          </a:p>
        </p:txBody>
      </p:sp>
      <p:sp>
        <p:nvSpPr>
          <p:cNvPr id="415" name="CAMPO DI PALLAVOLO"/>
          <p:cNvSpPr txBox="1"/>
          <p:nvPr/>
        </p:nvSpPr>
        <p:spPr>
          <a:xfrm>
            <a:off x="3546157" y="3071812"/>
            <a:ext cx="226599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CAMPO DI PALLAVOLO</a:t>
            </a:r>
          </a:p>
        </p:txBody>
      </p:sp>
      <p:sp>
        <p:nvSpPr>
          <p:cNvPr id="416" name="PISTA DI ATLETICA"/>
          <p:cNvSpPr txBox="1"/>
          <p:nvPr/>
        </p:nvSpPr>
        <p:spPr>
          <a:xfrm>
            <a:off x="760094" y="6072187"/>
            <a:ext cx="183737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PISTA DI ATLETICA</a:t>
            </a:r>
          </a:p>
        </p:txBody>
      </p:sp>
      <p:pic>
        <p:nvPicPr>
          <p:cNvPr id="417" name="IMG_20201124_103429.jpg" descr="IMG_20201124_10342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43625" y="1428750"/>
            <a:ext cx="2809875" cy="192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G_20201124_103129.jpg" descr="IMG_20201124_10312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7875" y="4214812"/>
            <a:ext cx="2952750" cy="2214563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ORTO, SERRA E BOSCHETTO"/>
          <p:cNvSpPr txBox="1"/>
          <p:nvPr/>
        </p:nvSpPr>
        <p:spPr>
          <a:xfrm>
            <a:off x="5975032" y="5857875"/>
            <a:ext cx="2551749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ORTO, SERRA E BOSCHETTO</a:t>
            </a:r>
          </a:p>
        </p:txBody>
      </p:sp>
      <p:sp>
        <p:nvSpPr>
          <p:cNvPr id="420" name="GIARDINO"/>
          <p:cNvSpPr txBox="1"/>
          <p:nvPr/>
        </p:nvSpPr>
        <p:spPr>
          <a:xfrm>
            <a:off x="3546157" y="6143625"/>
            <a:ext cx="190881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GIARDINO</a:t>
            </a:r>
          </a:p>
        </p:txBody>
      </p:sp>
      <p:sp>
        <p:nvSpPr>
          <p:cNvPr id="421" name="INGRESSO"/>
          <p:cNvSpPr txBox="1"/>
          <p:nvPr/>
        </p:nvSpPr>
        <p:spPr>
          <a:xfrm>
            <a:off x="6475095" y="2928937"/>
            <a:ext cx="226599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t>INGRESSO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li spazi interni"/>
          <p:cNvSpPr txBox="1"/>
          <p:nvPr/>
        </p:nvSpPr>
        <p:spPr>
          <a:xfrm>
            <a:off x="1271269" y="188912"/>
            <a:ext cx="6677661" cy="133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0000"/>
                </a:solidFill>
              </a:defRPr>
            </a:lvl1pPr>
          </a:lstStyle>
          <a:p>
            <a:r>
              <a:t>Gli spazi interni</a:t>
            </a:r>
          </a:p>
        </p:txBody>
      </p:sp>
      <p:pic>
        <p:nvPicPr>
          <p:cNvPr id="42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187" y="1714500"/>
            <a:ext cx="2571751" cy="1714500"/>
          </a:xfrm>
          <a:prstGeom prst="rect">
            <a:avLst/>
          </a:prstGeom>
          <a:ln>
            <a:solidFill>
              <a:srgbClr val="1F497D"/>
            </a:solidFill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</p:pic>
      <p:grpSp>
        <p:nvGrpSpPr>
          <p:cNvPr id="427" name="Raggruppa"/>
          <p:cNvGrpSpPr/>
          <p:nvPr/>
        </p:nvGrpSpPr>
        <p:grpSpPr>
          <a:xfrm>
            <a:off x="3103562" y="781050"/>
            <a:ext cx="2863851" cy="1200150"/>
            <a:chOff x="0" y="0"/>
            <a:chExt cx="2863850" cy="1200150"/>
          </a:xfrm>
        </p:grpSpPr>
        <p:pic>
          <p:nvPicPr>
            <p:cNvPr id="425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63850" cy="1200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Matteotti"/>
            <p:cNvSpPr txBox="1"/>
            <p:nvPr/>
          </p:nvSpPr>
          <p:spPr>
            <a:xfrm>
              <a:off x="113188" y="218727"/>
              <a:ext cx="2637474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0000"/>
                  </a:solidFill>
                </a:defRPr>
              </a:lvl1pPr>
            </a:lstStyle>
            <a:p>
              <a:r>
                <a:t>Matteotti</a:t>
              </a:r>
            </a:p>
          </p:txBody>
        </p:sp>
      </p:grpSp>
      <p:pic>
        <p:nvPicPr>
          <p:cNvPr id="428" name="libri-rid.jpg" descr="libri-ri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0" y="1714500"/>
            <a:ext cx="2381250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hoca_thumb_l_dsc_0798bis.jpg" descr="phoca_thumb_l_dsc_0798bi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7" y="3857625"/>
            <a:ext cx="3370263" cy="224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phoca_thumb_l_dsc_0805bis.jpg" descr="phoca_thumb_l_dsc_0805bi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00500" y="3929062"/>
            <a:ext cx="2095500" cy="2643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hoca_thumb_l_img_20170410_114045.jpg" descr="phoca_thumb_l_img_20170410_11404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86500" y="4429125"/>
            <a:ext cx="2667000" cy="200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G_20201124_101029.jpg" descr="IMG_20201124_10102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00437" y="1928812"/>
            <a:ext cx="228600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BIBLIOTECA"/>
          <p:cNvSpPr txBox="1"/>
          <p:nvPr/>
        </p:nvSpPr>
        <p:spPr>
          <a:xfrm>
            <a:off x="6500812" y="3071812"/>
            <a:ext cx="1428751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BIBLIOTECA</a:t>
            </a:r>
          </a:p>
        </p:txBody>
      </p:sp>
      <p:sp>
        <p:nvSpPr>
          <p:cNvPr id="434" name="LA MENSA"/>
          <p:cNvSpPr txBox="1"/>
          <p:nvPr/>
        </p:nvSpPr>
        <p:spPr>
          <a:xfrm>
            <a:off x="1357312" y="5429250"/>
            <a:ext cx="1428751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LA MENSA</a:t>
            </a:r>
          </a:p>
        </p:txBody>
      </p:sp>
      <p:sp>
        <p:nvSpPr>
          <p:cNvPr id="435" name="L’AULA DI INFORMATICA"/>
          <p:cNvSpPr txBox="1"/>
          <p:nvPr/>
        </p:nvSpPr>
        <p:spPr>
          <a:xfrm>
            <a:off x="6357937" y="4572000"/>
            <a:ext cx="2428876" cy="338694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L’AULA DI INFORMATICA</a:t>
            </a:r>
          </a:p>
        </p:txBody>
      </p:sp>
      <p:sp>
        <p:nvSpPr>
          <p:cNvPr id="436" name="CORRIDOIO"/>
          <p:cNvSpPr txBox="1"/>
          <p:nvPr/>
        </p:nvSpPr>
        <p:spPr>
          <a:xfrm>
            <a:off x="417956" y="3124199"/>
            <a:ext cx="1428751" cy="37118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CORRIDOIO</a:t>
            </a:r>
          </a:p>
        </p:txBody>
      </p:sp>
      <p:sp>
        <p:nvSpPr>
          <p:cNvPr id="437" name="PALESTRA"/>
          <p:cNvSpPr txBox="1"/>
          <p:nvPr/>
        </p:nvSpPr>
        <p:spPr>
          <a:xfrm>
            <a:off x="3566297" y="3243406"/>
            <a:ext cx="1428751" cy="3711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PALESTRA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CUOLA PRIMARIA “MONACA”…"/>
          <p:cNvSpPr txBox="1"/>
          <p:nvPr/>
        </p:nvSpPr>
        <p:spPr>
          <a:xfrm>
            <a:off x="545782" y="357187"/>
            <a:ext cx="8052436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rPr dirty="0"/>
              <a:t>SCUOLA PRIMARIA “MONACA”</a:t>
            </a:r>
          </a:p>
          <a:p>
            <a:pPr algn="ctr">
              <a:defRPr sz="20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algn="just">
              <a:defRPr sz="2000"/>
            </a:pPr>
            <a:r>
              <a:rPr dirty="0"/>
              <a:t>La </a:t>
            </a:r>
            <a:r>
              <a:rPr dirty="0" err="1"/>
              <a:t>struttura</a:t>
            </a:r>
            <a:r>
              <a:rPr dirty="0"/>
              <a:t>: </a:t>
            </a:r>
            <a:r>
              <a:rPr lang="it-IT" dirty="0" smtClean="0"/>
              <a:t>sono presenti </a:t>
            </a:r>
            <a:r>
              <a:rPr dirty="0" smtClean="0"/>
              <a:t>10 </a:t>
            </a:r>
            <a:r>
              <a:rPr dirty="0" err="1"/>
              <a:t>aule</a:t>
            </a:r>
            <a:r>
              <a:rPr dirty="0"/>
              <a:t> </a:t>
            </a:r>
            <a:r>
              <a:rPr dirty="0" err="1"/>
              <a:t>didattiche</a:t>
            </a:r>
            <a:r>
              <a:rPr dirty="0"/>
              <a:t> </a:t>
            </a:r>
            <a:r>
              <a:rPr dirty="0" err="1"/>
              <a:t>dotate</a:t>
            </a:r>
            <a:r>
              <a:rPr dirty="0"/>
              <a:t> </a:t>
            </a:r>
            <a:r>
              <a:rPr dirty="0" err="1"/>
              <a:t>tutte</a:t>
            </a:r>
            <a:r>
              <a:rPr dirty="0"/>
              <a:t> di LIM, </a:t>
            </a:r>
            <a:r>
              <a:rPr dirty="0" err="1"/>
              <a:t>l’aula</a:t>
            </a:r>
            <a:r>
              <a:rPr dirty="0"/>
              <a:t> </a:t>
            </a:r>
            <a:r>
              <a:rPr dirty="0" err="1"/>
              <a:t>accoglienza</a:t>
            </a:r>
            <a:r>
              <a:rPr dirty="0"/>
              <a:t> e </a:t>
            </a:r>
            <a:r>
              <a:rPr dirty="0" err="1"/>
              <a:t>l’aula</a:t>
            </a:r>
            <a:r>
              <a:rPr dirty="0"/>
              <a:t> </a:t>
            </a:r>
            <a:r>
              <a:rPr dirty="0" err="1"/>
              <a:t>inclusione</a:t>
            </a:r>
            <a:r>
              <a:rPr dirty="0"/>
              <a:t>, </a:t>
            </a:r>
            <a:r>
              <a:rPr dirty="0" smtClean="0"/>
              <a:t>un</a:t>
            </a:r>
            <a:r>
              <a:rPr lang="it-IT" dirty="0" smtClean="0"/>
              <a:t>‘aula</a:t>
            </a:r>
            <a:r>
              <a:rPr dirty="0" smtClean="0"/>
              <a:t> </a:t>
            </a:r>
            <a:r>
              <a:rPr dirty="0" err="1" smtClean="0"/>
              <a:t>polifunzionale</a:t>
            </a:r>
            <a:r>
              <a:rPr dirty="0" smtClean="0"/>
              <a:t>, </a:t>
            </a:r>
            <a:r>
              <a:rPr dirty="0"/>
              <a:t>la </a:t>
            </a:r>
            <a:r>
              <a:rPr dirty="0" err="1"/>
              <a:t>biblioteca</a:t>
            </a:r>
            <a:r>
              <a:rPr dirty="0"/>
              <a:t>, la </a:t>
            </a:r>
            <a:r>
              <a:rPr dirty="0" smtClean="0"/>
              <a:t>palestra, </a:t>
            </a:r>
            <a:r>
              <a:rPr dirty="0" err="1" smtClean="0"/>
              <a:t>l’infermeria</a:t>
            </a:r>
            <a:r>
              <a:rPr lang="it-IT" dirty="0" smtClean="0"/>
              <a:t>, le mense. Le attività laboratoriali </a:t>
            </a:r>
            <a:r>
              <a:rPr lang="it-IT" dirty="0"/>
              <a:t>di scienze/tecnologia e </a:t>
            </a:r>
            <a:r>
              <a:rPr lang="it-IT" dirty="0" smtClean="0"/>
              <a:t>informatica, </a:t>
            </a:r>
            <a:r>
              <a:rPr dirty="0" smtClean="0"/>
              <a:t>di </a:t>
            </a:r>
            <a:r>
              <a:rPr dirty="0"/>
              <a:t>arte e </a:t>
            </a:r>
            <a:r>
              <a:rPr dirty="0" err="1"/>
              <a:t>immagine</a:t>
            </a:r>
            <a:r>
              <a:rPr dirty="0"/>
              <a:t> </a:t>
            </a:r>
            <a:r>
              <a:rPr lang="it-IT" dirty="0" smtClean="0"/>
              <a:t>e </a:t>
            </a:r>
            <a:r>
              <a:rPr dirty="0" smtClean="0"/>
              <a:t>di </a:t>
            </a:r>
            <a:r>
              <a:rPr dirty="0" err="1" smtClean="0"/>
              <a:t>musica</a:t>
            </a:r>
            <a:r>
              <a:rPr lang="it-IT" dirty="0" smtClean="0"/>
              <a:t> si svolgono nelle aule didattiche.</a:t>
            </a:r>
            <a:endParaRPr dirty="0"/>
          </a:p>
          <a:p>
            <a:pPr algn="just">
              <a:defRPr sz="2000"/>
            </a:pPr>
            <a:r>
              <a:rPr dirty="0" err="1"/>
              <a:t>Tutta</a:t>
            </a:r>
            <a:r>
              <a:rPr dirty="0"/>
              <a:t> la </a:t>
            </a:r>
            <a:r>
              <a:rPr dirty="0" err="1"/>
              <a:t>scuola</a:t>
            </a:r>
            <a:r>
              <a:rPr dirty="0"/>
              <a:t> è </a:t>
            </a:r>
            <a:r>
              <a:rPr dirty="0" err="1"/>
              <a:t>contornata</a:t>
            </a:r>
            <a:r>
              <a:rPr dirty="0"/>
              <a:t> da un </a:t>
            </a:r>
            <a:r>
              <a:rPr dirty="0" err="1"/>
              <a:t>grandissimo</a:t>
            </a:r>
            <a:r>
              <a:rPr dirty="0"/>
              <a:t> </a:t>
            </a:r>
            <a:r>
              <a:rPr dirty="0" err="1"/>
              <a:t>giardino</a:t>
            </a:r>
            <a:r>
              <a:rPr dirty="0"/>
              <a:t>, in </a:t>
            </a:r>
            <a:r>
              <a:rPr dirty="0" err="1"/>
              <a:t>comune</a:t>
            </a:r>
            <a:r>
              <a:rPr dirty="0"/>
              <a:t> con la </a:t>
            </a:r>
            <a:r>
              <a:rPr dirty="0" err="1"/>
              <a:t>scuola</a:t>
            </a:r>
            <a:r>
              <a:rPr dirty="0"/>
              <a:t> </a:t>
            </a:r>
            <a:r>
              <a:rPr dirty="0" err="1"/>
              <a:t>secondaria</a:t>
            </a:r>
            <a:r>
              <a:rPr dirty="0"/>
              <a:t>, con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pista</a:t>
            </a:r>
            <a:r>
              <a:rPr dirty="0"/>
              <a:t> per </a:t>
            </a:r>
            <a:r>
              <a:rPr dirty="0" err="1"/>
              <a:t>atletica</a:t>
            </a:r>
            <a:r>
              <a:rPr dirty="0"/>
              <a:t>  e </a:t>
            </a:r>
            <a:r>
              <a:rPr dirty="0" err="1"/>
              <a:t>vari</a:t>
            </a:r>
            <a:r>
              <a:rPr dirty="0"/>
              <a:t> </a:t>
            </a:r>
            <a:r>
              <a:rPr dirty="0" err="1"/>
              <a:t>prati</a:t>
            </a:r>
            <a:r>
              <a:rPr dirty="0"/>
              <a:t> e </a:t>
            </a:r>
            <a:r>
              <a:rPr dirty="0" err="1"/>
              <a:t>spazi</a:t>
            </a:r>
            <a:r>
              <a:rPr dirty="0"/>
              <a:t> per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gioco</a:t>
            </a:r>
            <a:r>
              <a:rPr dirty="0"/>
              <a:t> libero.</a:t>
            </a:r>
          </a:p>
        </p:txBody>
      </p:sp>
      <p:pic>
        <p:nvPicPr>
          <p:cNvPr id="440" name="Monaca.jpg" descr="Monac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1812" y="4572000"/>
            <a:ext cx="3143251" cy="209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1" animBg="1" advAuto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901</Words>
  <Application>Microsoft Office PowerPoint</Application>
  <PresentationFormat>Presentazione su schermo (4:3)</PresentationFormat>
  <Paragraphs>188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ISTITUTO COMPRENSIVO LEONARDO DA VINCI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Il PTOF è un documento programmatico e informativo fondamentale del nostro Istituto. Al suo interno è riportata la strategia che punta a perseguire fini educativi e formativi basandosi sulle proprie risorse, che siano esse umane, professionali, territoriali o economiche.     </vt:lpstr>
      <vt:lpstr>Presentazione standard di PowerPoint</vt:lpstr>
      <vt:lpstr>Presentazione standard di PowerPoint</vt:lpstr>
      <vt:lpstr>FINALITA’ DELL’ISTITUTO</vt:lpstr>
      <vt:lpstr>Il tempo scuola</vt:lpstr>
      <vt:lpstr>Presentazione standard di PowerPoint</vt:lpstr>
      <vt:lpstr>UNA SCUOLA CHE ACCOGLIE e che si propone di:</vt:lpstr>
      <vt:lpstr>L'area Inclusione della nostra scuola prevede:   </vt:lpstr>
      <vt:lpstr>I principali progetti della Scuola Primaria</vt:lpstr>
      <vt:lpstr>Presentazione standard di PowerPoint</vt:lpstr>
      <vt:lpstr>Presentazione standard di PowerPoint</vt:lpstr>
      <vt:lpstr>Progetto Accoglienza</vt:lpstr>
      <vt:lpstr> Le finalità</vt:lpstr>
      <vt:lpstr>Progetto Accoglienza Infanzia Primaria</vt:lpstr>
      <vt:lpstr> Contenuti</vt:lpstr>
      <vt:lpstr>     Tutor                                   </vt:lpstr>
      <vt:lpstr>Presentazione standard di PowerPoint</vt:lpstr>
      <vt:lpstr>Attività svolte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Collaboratore</dc:creator>
  <cp:lastModifiedBy>Collaboratore</cp:lastModifiedBy>
  <cp:revision>8</cp:revision>
  <dcterms:modified xsi:type="dcterms:W3CDTF">2023-11-03T14:53:23Z</dcterms:modified>
</cp:coreProperties>
</file>